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j8ii1rMjouEv3et37BoNLLWTN7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2C48E6-C551-44D7-9030-8C52CF48CC7F}">
  <a:tblStyle styleId="{CB2C48E6-C551-44D7-9030-8C52CF48CC7F}"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3E0898F-770A-4C79-AFF8-62AB27FF59DC}"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5B5CA0D-7B4D-4AB8-AD4A-35F62242FBF2}"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1BC6D8A-E30B-4959-BAAD-653B40C9BCF7}"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slide" Target="slides/slide42.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Hello. We are Group 6, and our project is the “Laser Target-Shooting.” Our members are Cameron Vo, Eltholad Orelien, David Johnson, and Quang Pham.</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03584f213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03584f213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Quang Pham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 table about our software design approach for mobile application. We decided to use React Native because it’s compatibility with multiple devices for Both Android &amp; iOS. Our team member is also familiar with the React js code and we like that React Native has a similar structure to the React JS.</a:t>
            </a:r>
            <a:endParaRPr/>
          </a:p>
        </p:txBody>
      </p:sp>
      <p:sp>
        <p:nvSpPr>
          <p:cNvPr id="158" name="Google Shape;158;g203584f213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rifle in our system acts as the primary device for the user – users configure settings through a mobile app that will provide things like game information and data tracking. As such, ergonomics, user experience, and reliability are important while designing this device.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additional subsystems that are required for this device are the additional buttons (ie reload switch trigger), the laser diode and haptic feedback. These components work together to create a familiar rifle experience</a:t>
            </a:r>
            <a:endParaRPr/>
          </a:p>
        </p:txBody>
      </p:sp>
      <p:sp>
        <p:nvSpPr>
          <p:cNvPr id="165" name="Google Shape;165;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It was our plan to maximize similarities in the hardware design of both rifle and target systems to reduce complexity: By using the same audio system, microcontroller and power subsystem</a:t>
            </a:r>
            <a:endParaRPr/>
          </a:p>
          <a:p>
            <a:pPr indent="0" lvl="0" marL="0" rtl="0" algn="l">
              <a:lnSpc>
                <a:spcPct val="100000"/>
              </a:lnSpc>
              <a:spcBef>
                <a:spcPts val="0"/>
              </a:spcBef>
              <a:spcAft>
                <a:spcPts val="0"/>
              </a:spcAft>
              <a:buSzPts val="1400"/>
              <a:buNone/>
            </a:pPr>
            <a:r>
              <a:rPr lang="en-US"/>
              <a:t>As a target normally would, the target board in the system acted in a more passive role – It simply listens for either messages from the users phone or the excitation of a laser, then act upon that. Because of this, it isnt as computationally active and are somewhat simpler in their design.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target board does have some additional subsystems, however –  the IR receivers for laser detection, and a LED array to serve as a visual indicator during gameplay.</a:t>
            </a:r>
            <a:endParaRPr/>
          </a:p>
        </p:txBody>
      </p:sp>
      <p:sp>
        <p:nvSpPr>
          <p:cNvPr id="172" name="Google Shape;172;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Quang Pham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solidFill>
                  <a:srgbClr val="232629"/>
                </a:solidFill>
                <a:highlight>
                  <a:srgbClr val="FFFFFF"/>
                </a:highlight>
                <a:latin typeface="Arial"/>
                <a:ea typeface="Arial"/>
                <a:cs typeface="Arial"/>
                <a:sym typeface="Arial"/>
              </a:rPr>
              <a:t>We choose the Finite State Machine illustration for our system. Here there are four states: PAIRING, READY, PLAY and END denoted by circles. Each state takes some type of input representing a transition arrow, and then outputs the result from one state to another followed by another transition arrow. </a:t>
            </a:r>
            <a:endParaRPr>
              <a:solidFill>
                <a:srgbClr val="232629"/>
              </a:solidFill>
              <a:highlight>
                <a:srgbClr val="FFFFFF"/>
              </a:highlight>
              <a:latin typeface="Arial"/>
              <a:ea typeface="Arial"/>
              <a:cs typeface="Arial"/>
              <a:sym typeface="Arial"/>
            </a:endParaRPr>
          </a:p>
          <a:p>
            <a:pPr indent="0" lvl="0" marL="0" rtl="0" algn="l">
              <a:lnSpc>
                <a:spcPct val="100000"/>
              </a:lnSpc>
              <a:spcBef>
                <a:spcPts val="1000"/>
              </a:spcBef>
              <a:spcAft>
                <a:spcPts val="0"/>
              </a:spcAft>
              <a:buSzPts val="1400"/>
              <a:buNone/>
            </a:pPr>
            <a:r>
              <a:t/>
            </a:r>
            <a:endParaRPr>
              <a:solidFill>
                <a:srgbClr val="232629"/>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232629"/>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232629"/>
              </a:solidFill>
              <a:highlight>
                <a:srgbClr val="FFFFFF"/>
              </a:highlight>
              <a:latin typeface="Arial"/>
              <a:ea typeface="Arial"/>
              <a:cs typeface="Arial"/>
              <a:sym typeface="Arial"/>
            </a:endParaRPr>
          </a:p>
        </p:txBody>
      </p:sp>
      <p:sp>
        <p:nvSpPr>
          <p:cNvPr id="179" name="Google Shape;17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a:t>
            </a:r>
            <a:r>
              <a:rPr lang="en-US">
                <a:extLst>
                  <a:ext uri="http://customooxmlschemas.google.com/">
                    <go:slidesCustomData xmlns:go="http://customooxmlschemas.google.com/" textRoundtripDataId="0"/>
                  </a:ext>
                </a:extLst>
              </a:rPr>
              <a:t>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US"/>
              <a:t>Here is our mobile application user interface. The app will begin its first time setup with FIND DEVICES page as shown on the left. Then once we have connected a device through Bluetooth,  we can see the device dashboard with all of its current configuration.. </a:t>
            </a:r>
            <a:endParaRPr/>
          </a:p>
          <a:p>
            <a:pPr indent="0" lvl="0" marL="0" rtl="0" algn="l">
              <a:lnSpc>
                <a:spcPct val="100000"/>
              </a:lnSpc>
              <a:spcBef>
                <a:spcPts val="0"/>
              </a:spcBef>
              <a:spcAft>
                <a:spcPts val="0"/>
              </a:spcAft>
              <a:buSzPts val="1400"/>
              <a:buNone/>
            </a:pPr>
            <a:r>
              <a:rPr lang="en-US"/>
              <a:t>User can modify  the Rifle or the Target setting by changing  values of each config, and press the SEND button to save the setting. The app communicates with the device and transfers the data to the Rifle or the Target board through the Bluetooth technology.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8" name="Google Shape;18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e161cc9b2c_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1e161cc9b2c_2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US"/>
              <a:t>We choose the Bluetooth technology as our main data communication between the device and the mobile phone. So We decided on the version 4.0 LE because that is what our chosen microcontroller is compatible with. It has less power consumption and has good range that meets our specifications.</a:t>
            </a:r>
            <a:endParaRPr/>
          </a:p>
        </p:txBody>
      </p:sp>
      <p:sp>
        <p:nvSpPr>
          <p:cNvPr id="199" name="Google Shape;199;g1e161cc9b2c_2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dc00eb72a2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1dc00eb72a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Here we have our microcontroller requirements and specifications that we found necessary when searching for a microcontroller for our system. One of the main things we were looking for in a microcontroller was bluetooth/wifi functionality without the need of an external module. we used bluetooth to connect our rifle and target to the phone application.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our microcontroller we also wanted to insure we had plenty of pin connections for our current hardware and any future hardware we may add later 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high clock speed is important to us so that it can perform operations quickly at a low price.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low power mode is important so the laser gun is ready to be turned on at the flip of a switch. Low power mode is also useful for bluetooth so that the device is always discoverable by the phone application. </a:t>
            </a:r>
            <a:endParaRPr/>
          </a:p>
        </p:txBody>
      </p:sp>
      <p:sp>
        <p:nvSpPr>
          <p:cNvPr id="207" name="Google Shape;207;g1dc00eb72a2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This section shows how we selected and decided on which microcontroller to use for our project. We researched and looked at many microcontrollers before finding just three that we were interested in. We were already familiar with the Arduino and Texas Instruments boards from prior projects and course work which made them viable options. However, as you can see the ATmega and MSP430 don’t have the option for Wi-Fi or bluetooth functionality without adding an additional module. We chose the ESP32-WROOM for it’s bluetooth functionality, compact design, and processing power. We will use the ESP32 controller on both the laser gun and the target system.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a:t>
            </a:r>
            <a:endParaRPr/>
          </a:p>
        </p:txBody>
      </p:sp>
      <p:sp>
        <p:nvSpPr>
          <p:cNvPr id="214" name="Google Shape;21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major part of our project is determining the wavelength we wanted to work with. Since we wanted to work outdoors, a wavelength where there is the least amount of optical noise possible is ideal. We also needed to be able to find photodetectors that are made to detect the wavelength. We also needed a low-power laser diode that emits at the desired wavelength. Finally, all of these components needed to be well-priced. optical noise is much less common at 940nm and these components can be easily found on the market for quite cheap, so we picked 940nm as our laser wavelength</a:t>
            </a:r>
            <a:endParaRPr/>
          </a:p>
        </p:txBody>
      </p:sp>
      <p:sp>
        <p:nvSpPr>
          <p:cNvPr id="222" name="Google Shape;22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this wavelength, there are not many low power laser diodes available, so there is not much room for comparison. We got the RPMC laser 8mW VCSEL diode which comes with a built-in collimating lens in a very small package. Since our requirements are that power must be below 5mW, we dropped power using blocking apertures and using uncoated lenses in the beam expander to decrease transmitted power</a:t>
            </a:r>
            <a:endParaRPr/>
          </a:p>
        </p:txBody>
      </p:sp>
      <p:sp>
        <p:nvSpPr>
          <p:cNvPr id="230" name="Google Shape;23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en-US"/>
              <a:t>When planning this project, we were mainly motivated by how to simulate a shooting range experience to train your shooting skills and gun safety while making them more safe and consumer friendly.</a:t>
            </a:r>
            <a:endParaRPr/>
          </a:p>
          <a:p>
            <a:pPr indent="0" lvl="0" marL="0" rtl="0" algn="l">
              <a:lnSpc>
                <a:spcPct val="100000"/>
              </a:lnSpc>
              <a:spcBef>
                <a:spcPts val="0"/>
              </a:spcBef>
              <a:spcAft>
                <a:spcPts val="0"/>
              </a:spcAft>
              <a:buClr>
                <a:schemeClr val="dk1"/>
              </a:buClr>
              <a:buSzPts val="1200"/>
              <a:buFont typeface="Arial"/>
              <a:buNone/>
            </a:pPr>
            <a:r>
              <a:rPr lang="en-US"/>
              <a:t>Compared to using live firearms and airsoft, we believe that lasers can provide a safe and realistic alternative for training</a:t>
            </a:r>
            <a:endParaRPr/>
          </a:p>
        </p:txBody>
      </p:sp>
      <p:sp>
        <p:nvSpPr>
          <p:cNvPr id="95" name="Google Shape;95;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chose to use IR receivers, which are photodiodes that only detect modulated light. This makes them useful for suppressing optical noise. Instead of outputting a photocurrent, the receivers output a digital voltage upon detecting the modulated light. We used receivers that are made to detect to light modulated at 38kHz, outputting a 0.3V digital signal in response. </a:t>
            </a:r>
            <a:endParaRPr/>
          </a:p>
        </p:txBody>
      </p:sp>
      <p:sp>
        <p:nvSpPr>
          <p:cNvPr id="238" name="Google Shape;23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bf9dd0f46_2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dbf9dd0f46_2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had a couple of different ideas for the LED designs, which include singular LEDs, or LED strips, and a matrix. The strips and matrix would be more convenient since we would just buy them, but the preinstalled LEDs would have high viewing angles, meaning that much of the light will be spread out over a large region. At a long distance like 15m, most of the light should be directed towards the user to avoid wasting energy, which would be avoided if we used lower viewing angle LEDs.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In our final design, we used an LED strip since they are in series with one another and give a nicer overall look to our target boards </a:t>
            </a:r>
            <a:r>
              <a:rPr lang="en-US"/>
              <a:t>while</a:t>
            </a:r>
            <a:r>
              <a:rPr lang="en-US"/>
              <a:t> being easy to hookup. The LED strips we have looked at are 5V and our microcontroller outputs 3V, so we needed a level shifter to ensure the LEDs run at the proper voltage. </a:t>
            </a:r>
            <a:endParaRPr/>
          </a:p>
        </p:txBody>
      </p:sp>
      <p:sp>
        <p:nvSpPr>
          <p:cNvPr id="247" name="Google Shape;247;g1dbf9dd0f46_2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dbf9dd0f46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1dbf9dd0f46_2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IR Flashlight LEDs was decided based on the optical power and wavelength. Unlike the target board, viewing angle isnt as important since the flashlight lens system changes the angle of the light. So we needed a strong LED that the CMOS camera would be able to detect. We got the Osram Opto LEDs which are very powerful</a:t>
            </a:r>
            <a:endParaRPr/>
          </a:p>
        </p:txBody>
      </p:sp>
      <p:sp>
        <p:nvSpPr>
          <p:cNvPr id="255" name="Google Shape;255;g1dbf9dd0f46_2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dbf9dd0f46_2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1dbf9dd0f46_2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chose to use analog video transmission since digital would require us to get a separate computer like a Raspberry Pi just to send video to the LCD display. For the camera, we looked for the best image quality, ability to see Infrared, and good light gathering capabilities. We got the Pixelman Camera which outputs 1080p video and is designed for light gathering. For the LCD display, we narrowed down our results based mainly on the size since it would need to be portable while being large enough to look at comfortably</a:t>
            </a:r>
            <a:endParaRPr/>
          </a:p>
        </p:txBody>
      </p:sp>
      <p:sp>
        <p:nvSpPr>
          <p:cNvPr id="265" name="Google Shape;265;g1dbf9dd0f46_2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dbf9dd0f46_2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1dbf9dd0f46_2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beam expander works to proportionally increase the spotsize of the laser while decreasing the divergence angle of the laser beam. Decreasing the divergence angle means the rifle can be used at longer ranges. Since the amount of space we use is important in our project, we used the more compact galilean design with a planoconcave and biconvex lens.</a:t>
            </a:r>
            <a:endParaRPr/>
          </a:p>
        </p:txBody>
      </p:sp>
      <p:sp>
        <p:nvSpPr>
          <p:cNvPr id="274" name="Google Shape;274;g1dbf9dd0f46_2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dbf9dd0f46_2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1dbf9dd0f46_2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target board lens system uses 3d printed PETG plano concave lenses. These lenses were processed using polishing and sanding equipment. Our tests show that they can have a 50% light transmission after processing. They work by expanding all incoming light through bending and scattering since they are not perfectly transparent. This will reduce optical noise further and expand the laser beam such that we will need less ir receivers in the system. </a:t>
            </a:r>
            <a:endParaRPr/>
          </a:p>
        </p:txBody>
      </p:sp>
      <p:sp>
        <p:nvSpPr>
          <p:cNvPr id="282" name="Google Shape;282;g1dbf9dd0f46_2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dbf9dd0f46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1dbf9dd0f46_2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rifle scope has 6 total lenses with 4 achromatic doublets. The system has a 4x zoom with a theoretical max angular resolution of 0.125 mrad, although our experiments have shown it is 0.135 mrad. At 4x zoom, the scope has exit pupil parameters that are similar to that of rifle scopes sold commercially The light transmission through the system is around 80%. </a:t>
            </a:r>
            <a:endParaRPr/>
          </a:p>
        </p:txBody>
      </p:sp>
      <p:sp>
        <p:nvSpPr>
          <p:cNvPr id="293" name="Google Shape;293;g1dbf9dd0f46_2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dbf9dd0f46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1dbf9dd0f46_2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camera FOV lens system works to increase the amount of usable image outputted by the camera. Since the FOV of the camera is 170 degrees, much of the image is wasted as shown in our tests.  By using a combination of a biconvex and biconcave lens, we magnify the image and decrease FOV to 110 degrees, which admittedly isn’t great, but decreasing FOV any further made the image far too blurry to use</a:t>
            </a:r>
            <a:endParaRPr/>
          </a:p>
        </p:txBody>
      </p:sp>
      <p:sp>
        <p:nvSpPr>
          <p:cNvPr id="306" name="Google Shape;306;g1dbf9dd0f46_2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dbf9dd0f46_2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1dbf9dd0f46_2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Finally, the last optics design is the variable focus IR flashlight. The IR flashlight will combine a planoconcave lens with a planoconvex lens. The planoconvex lens moves back and forward to precisely adjust from a 2.5 degree half angle to emitting collimated light. The overall design for the flashlight lens is compact and portable and seemed to work well in the tests we have performed</a:t>
            </a:r>
            <a:endParaRPr/>
          </a:p>
        </p:txBody>
      </p:sp>
      <p:sp>
        <p:nvSpPr>
          <p:cNvPr id="317" name="Google Shape;317;g1dbf9dd0f46_2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Since our project is mobile, spacial limitations and energy density were prioritzied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Due to reliability and performance we Originally searched for Li-ion  batteries but to no avail due to pricing and availability</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Forced us to look towards Nickel Metal Hydrite supplies despite lower performance so we purchased a 9.6V supply with max current of 2000 mAH from Tenergy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Also Since our project involves a rifle frame it required a battery design that would fit inside said frame while still providing a fair amount of power and this nunchuck design and dimensions were perfect for doing so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Also the provided voltage is high enough that boost converters will not be necessary thus avoiding efficiency penalties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also provides overcharge, Over voltage and Over current protection </a:t>
            </a:r>
            <a:endParaRPr/>
          </a:p>
          <a:p>
            <a:pPr indent="0" lvl="0" marL="0" rtl="0" algn="l">
              <a:lnSpc>
                <a:spcPct val="100000"/>
              </a:lnSpc>
              <a:spcBef>
                <a:spcPts val="0"/>
              </a:spcBef>
              <a:spcAft>
                <a:spcPts val="0"/>
              </a:spcAft>
              <a:buSzPts val="1400"/>
              <a:buNone/>
            </a:pPr>
            <a:r>
              <a:t/>
            </a:r>
            <a:endParaRPr/>
          </a:p>
        </p:txBody>
      </p:sp>
      <p:sp>
        <p:nvSpPr>
          <p:cNvPr id="326" name="Google Shape;32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main goals of this project are to create a working laser-target shooting system that gives visible feedback to your shot placement using LEDs. It will need to be portable and usable in extreme lighting conditions such as broad daylight and midnight. It will include many features that will be customizable and controlled using our smartphone app. </a:t>
            </a:r>
            <a:endParaRPr/>
          </a:p>
        </p:txBody>
      </p:sp>
      <p:sp>
        <p:nvSpPr>
          <p:cNvPr id="102" name="Google Shape;1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our power system selection we looked to have the combination of 3.3V and 5V regulators since both the target and rifle will be utilizing the same battery in their systems. In the beginning we choose both UA78M regulators one 5V and one 3V since both were cheap, had design similarity and provided a decent output current of 500mA. </a:t>
            </a:r>
            <a:r>
              <a:rPr lang="en-US"/>
              <a:t>However</a:t>
            </a:r>
            <a:r>
              <a:rPr lang="en-US"/>
              <a:t> we found the L7805 </a:t>
            </a:r>
            <a:r>
              <a:rPr lang="en-US"/>
              <a:t>regulator</a:t>
            </a:r>
            <a:r>
              <a:rPr lang="en-US"/>
              <a:t> would be better suited for </a:t>
            </a:r>
            <a:r>
              <a:rPr lang="en-US"/>
              <a:t>active</a:t>
            </a:r>
            <a:r>
              <a:rPr lang="en-US"/>
              <a:t> use since its output current can reach up to 1.5A.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34" name="Google Shape;33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 keep the audio design simple we found the SparkFun I2S Audio Breakout board that allowed us to test the MAX9835A Audio amplifier chip with ease. The chip itself requires few pin connections and after testing in Senior Design 1 found that when paired with a speaker with the listed power and impedance requirements provides a sufficient audio experience. </a:t>
            </a:r>
            <a:endParaRPr/>
          </a:p>
        </p:txBody>
      </p:sp>
      <p:sp>
        <p:nvSpPr>
          <p:cNvPr id="343" name="Google Shape;34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dc32414374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1dc32414374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400"/>
              <a:buNone/>
            </a:pPr>
            <a:r>
              <a:rPr lang="en-US"/>
              <a:t>Eltholad Orelien</a:t>
            </a:r>
            <a:endParaRPr/>
          </a:p>
          <a:p>
            <a:pPr indent="0" lvl="0" marL="0" rtl="0" algn="l">
              <a:lnSpc>
                <a:spcPct val="90000"/>
              </a:lnSpc>
              <a:spcBef>
                <a:spcPts val="1000"/>
              </a:spcBef>
              <a:spcAft>
                <a:spcPts val="0"/>
              </a:spcAft>
              <a:buSzPts val="1400"/>
              <a:buNone/>
            </a:pPr>
            <a:r>
              <a:rPr lang="en-US"/>
              <a:t>In order to successfully simulate a rifle, a trigger is necessary. We have decided to go with the Limit Hinge Roller Switch rated for 5 Amps 250V due to its easy use and high availability. Once pulled it will signal the MCU to drive the laser. The same switch will also be used to implement a physical reload function for the rifle.</a:t>
            </a:r>
            <a:endParaRPr/>
          </a:p>
          <a:p>
            <a:pPr indent="0" lvl="0" marL="0" rtl="0" algn="l">
              <a:lnSpc>
                <a:spcPct val="90000"/>
              </a:lnSpc>
              <a:spcBef>
                <a:spcPts val="1000"/>
              </a:spcBef>
              <a:spcAft>
                <a:spcPts val="0"/>
              </a:spcAft>
              <a:buSzPts val="1400"/>
              <a:buNone/>
            </a:pPr>
            <a:r>
              <a:rPr lang="en-US"/>
              <a:t>To simulate haptic feedback we will be using the 5V Parallax Vibration motor. Once the MCU is signaled to drive the laser it should simultaneously activate the motor.</a:t>
            </a:r>
            <a:endParaRPr/>
          </a:p>
          <a:p>
            <a:pPr indent="0" lvl="0" marL="0" rtl="0" algn="l">
              <a:lnSpc>
                <a:spcPct val="90000"/>
              </a:lnSpc>
              <a:spcBef>
                <a:spcPts val="1000"/>
              </a:spcBef>
              <a:spcAft>
                <a:spcPts val="0"/>
              </a:spcAft>
              <a:buSzPts val="1400"/>
              <a:buNone/>
            </a:pPr>
            <a:r>
              <a:t/>
            </a:r>
            <a:endParaRPr/>
          </a:p>
        </p:txBody>
      </p:sp>
      <p:sp>
        <p:nvSpPr>
          <p:cNvPr id="353" name="Google Shape;353;g1dc32414374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Here is an overview of our schematic for the target. We have ESP32 with its current connections, IR receiver and nodes, buttons for reset and programming, the On &amp; Off switch with battery placement holes, 3.3V and 5V regulators, the audio chip and LED hit detection.</a:t>
            </a:r>
            <a:endParaRPr/>
          </a:p>
        </p:txBody>
      </p:sp>
      <p:sp>
        <p:nvSpPr>
          <p:cNvPr id="363" name="Google Shape;36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an overview of all our schematics for the Rifle. As you can see for simplicity purposes the design is fairly similar to the target. Again We’ve got the ESP32 and all its connections including its programming pins and buttons, we’ve got the audio chip and 3.3V and 5V regulators. However the difference is in the addition to the Laser, Laser trigger, vibrational motor, and reload switch.</a:t>
            </a:r>
            <a:endParaRPr/>
          </a:p>
        </p:txBody>
      </p:sp>
      <p:sp>
        <p:nvSpPr>
          <p:cNvPr id="383" name="Google Shape;38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e161cc9b2c_3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e161cc9b2c_3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Since our laser was a surface mount diode it required a separate board to be </a:t>
            </a:r>
            <a:r>
              <a:rPr lang="en-US"/>
              <a:t>designed</a:t>
            </a:r>
            <a:r>
              <a:rPr lang="en-US"/>
              <a:t> which would include a current limiting </a:t>
            </a:r>
            <a:r>
              <a:rPr lang="en-US"/>
              <a:t>resistor</a:t>
            </a:r>
            <a:r>
              <a:rPr lang="en-US"/>
              <a:t> and transistor. Also Listed above are also depictions of the printed versions of our boards.</a:t>
            </a:r>
            <a:endParaRPr/>
          </a:p>
        </p:txBody>
      </p:sp>
      <p:sp>
        <p:nvSpPr>
          <p:cNvPr id="400" name="Google Shape;400;g1e161cc9b2c_3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e15082f2b5_5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e15082f2b5_5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 depiction of how each component is placed in the rifle starting at the left with the battery placed in the stock of the rifle to the beam expander placed at the barrel.</a:t>
            </a:r>
            <a:endParaRPr/>
          </a:p>
        </p:txBody>
      </p:sp>
      <p:sp>
        <p:nvSpPr>
          <p:cNvPr id="414" name="Google Shape;414;g1e15082f2b5_5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e15082f2b5_5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1e15082f2b5_5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Cameron Vo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3D printed the entirety of the target board. It will be 210mm by 210mm in size and will contain a back piece and front piece that will be screwed together. The lenses will be printed separately and fixed into place on the front piece, directly covering the IR receivers on the back piece. The board will also be spray painted using glossy white paint to increase light reflectivity, increasing the effectiveness of the IR flashlight. We originally had a larger target board with 4 separate target areas with 4 receivers, but due to hardware limitations of the ESP32, we switched to a single target board where the target areas can be changed by swapping out the different lenses</a:t>
            </a:r>
            <a:endParaRPr/>
          </a:p>
        </p:txBody>
      </p:sp>
      <p:sp>
        <p:nvSpPr>
          <p:cNvPr id="422" name="Google Shape;422;g1e15082f2b5_5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e15082f2b5_5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1e15082f2b5_5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Cameron Vo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are the parts making up the rifle scope and how they are combined mechanically to create the scope. It was printed in 3 separate pieces each containing 2 lenses each since the scope was too long to fit on the 3D printer bed. The scope, as well as the additional night vision components, is mountable using the rails system and locks into place using screws. There are two moving lens tubes in the scope.  The </a:t>
            </a:r>
            <a:r>
              <a:rPr lang="en-US"/>
              <a:t>Side focus lens moves axially to adjust for parallax error while the erector assembly moves perpendicular to the optical axis to calibrate the aiming reticle </a:t>
            </a:r>
            <a:endParaRPr/>
          </a:p>
        </p:txBody>
      </p:sp>
      <p:sp>
        <p:nvSpPr>
          <p:cNvPr id="436" name="Google Shape;436;g1e15082f2b5_5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e15082f2b5_5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e15082f2b5_5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night vision system is modular and can connect to the different parts of the rifle to mount. The camera box mounts directly to the rifle scope and contains the camera, its lens system, and 12V battery which powers the camera and LCD display. The LCD Display and IR flashlight mount to the side rails of the rifle</a:t>
            </a:r>
            <a:endParaRPr/>
          </a:p>
        </p:txBody>
      </p:sp>
      <p:sp>
        <p:nvSpPr>
          <p:cNvPr id="447" name="Google Shape;447;g1e15082f2b5_5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Our main objectives are split into the rifle and target board. </a:t>
            </a:r>
            <a:r>
              <a:rPr lang="en-US"/>
              <a:t>There is a IR laser diode that </a:t>
            </a:r>
            <a:r>
              <a:rPr i="1" lang="en-US"/>
              <a:t>is </a:t>
            </a:r>
            <a:r>
              <a:rPr lang="en-US"/>
              <a:t>frequency modulated with a beam expander installed to control spot size and divergence angle. </a:t>
            </a:r>
            <a:r>
              <a:rPr lang="en-US"/>
              <a:t>For the rifle, we used batteries to power the whole system. </a:t>
            </a:r>
            <a:r>
              <a:rPr lang="en-US"/>
              <a:t>We also created a custom rifle scope that came with a removable night vision system for aiming and use at night.</a:t>
            </a:r>
            <a:r>
              <a:rPr lang="en-US"/>
              <a:t> The rifle pairs to smartphones using Bluetooth to control features and keep track of the rifle’s status. </a:t>
            </a:r>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our overall project design budget. The table includes the money we have spent so far for our project design as well as prototyping such as the MCU development board. For most of the components in our project we bought more than we thought we would need to ensure we had enough components for testing as well as final implementation.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total amount spent so far is $700 which is less than the amount we expected to spend. We included a Miscellaneous components section to account for any changes, problems, or redesigns we might run into.</a:t>
            </a:r>
            <a:endParaRPr/>
          </a:p>
          <a:p>
            <a:pPr indent="0" lvl="0" marL="0" rtl="0" algn="l">
              <a:lnSpc>
                <a:spcPct val="100000"/>
              </a:lnSpc>
              <a:spcBef>
                <a:spcPts val="0"/>
              </a:spcBef>
              <a:spcAft>
                <a:spcPts val="0"/>
              </a:spcAft>
              <a:buSzPts val="1400"/>
              <a:buNone/>
            </a:pPr>
            <a:r>
              <a:t/>
            </a:r>
            <a:endParaRPr/>
          </a:p>
        </p:txBody>
      </p:sp>
      <p:sp>
        <p:nvSpPr>
          <p:cNvPr id="456" name="Google Shape;456;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t/>
            </a:r>
            <a:endParaRPr sz="1100"/>
          </a:p>
          <a:p>
            <a:pPr indent="0" lvl="0" marL="0" rtl="0" algn="l">
              <a:lnSpc>
                <a:spcPct val="90000"/>
              </a:lnSpc>
              <a:spcBef>
                <a:spcPts val="0"/>
              </a:spcBef>
              <a:spcAft>
                <a:spcPts val="0"/>
              </a:spcAft>
              <a:buSzPts val="1400"/>
              <a:buNone/>
            </a:pPr>
            <a:r>
              <a:rPr lang="en-US" sz="1100"/>
              <a:t>Here are some of the future improvements that could be done for our project</a:t>
            </a:r>
            <a:endParaRPr sz="1100"/>
          </a:p>
          <a:p>
            <a:pPr indent="0" lvl="0" marL="0" rtl="0" algn="l">
              <a:lnSpc>
                <a:spcPct val="90000"/>
              </a:lnSpc>
              <a:spcBef>
                <a:spcPts val="0"/>
              </a:spcBef>
              <a:spcAft>
                <a:spcPts val="0"/>
              </a:spcAft>
              <a:buSzPts val="1400"/>
              <a:buNone/>
            </a:pPr>
            <a:r>
              <a:t/>
            </a:r>
            <a:endParaRPr sz="1100"/>
          </a:p>
          <a:p>
            <a:pPr indent="-298450" lvl="0" marL="457200" rtl="0" algn="l">
              <a:lnSpc>
                <a:spcPct val="90000"/>
              </a:lnSpc>
              <a:spcBef>
                <a:spcPts val="0"/>
              </a:spcBef>
              <a:spcAft>
                <a:spcPts val="0"/>
              </a:spcAft>
              <a:buSzPts val="1100"/>
              <a:buChar char="-"/>
            </a:pPr>
            <a:r>
              <a:rPr lang="en-US" sz="1100"/>
              <a:t>Due to time constraints we were unable to fully integrate game modes into our design and would like to do so</a:t>
            </a:r>
            <a:endParaRPr sz="1100"/>
          </a:p>
          <a:p>
            <a:pPr indent="-298450" lvl="0" marL="457200" rtl="0" algn="l">
              <a:lnSpc>
                <a:spcPct val="90000"/>
              </a:lnSpc>
              <a:spcBef>
                <a:spcPts val="0"/>
              </a:spcBef>
              <a:spcAft>
                <a:spcPts val="0"/>
              </a:spcAft>
              <a:buSzPts val="1100"/>
              <a:buChar char="-"/>
            </a:pPr>
            <a:r>
              <a:rPr lang="en-US" sz="1100"/>
              <a:t>Implementing custom vibration patterns to better fit our rifle experience would have been a nice feature</a:t>
            </a:r>
            <a:endParaRPr sz="1100"/>
          </a:p>
          <a:p>
            <a:pPr indent="-298450" lvl="0" marL="457200" rtl="0" algn="l">
              <a:lnSpc>
                <a:spcPct val="90000"/>
              </a:lnSpc>
              <a:spcBef>
                <a:spcPts val="0"/>
              </a:spcBef>
              <a:spcAft>
                <a:spcPts val="0"/>
              </a:spcAft>
              <a:buSzPts val="1100"/>
              <a:buChar char="-"/>
            </a:pPr>
            <a:r>
              <a:rPr lang="en-US" sz="1100"/>
              <a:t>We would have also enjoyed allowing more customization options for the target LED board</a:t>
            </a:r>
            <a:endParaRPr sz="1100"/>
          </a:p>
          <a:p>
            <a:pPr indent="-298450" lvl="0" marL="457200" rtl="0" algn="l">
              <a:lnSpc>
                <a:spcPct val="90000"/>
              </a:lnSpc>
              <a:spcBef>
                <a:spcPts val="0"/>
              </a:spcBef>
              <a:spcAft>
                <a:spcPts val="0"/>
              </a:spcAft>
              <a:buSzPts val="1100"/>
              <a:buChar char="-"/>
            </a:pPr>
            <a:r>
              <a:rPr lang="en-US" sz="1100"/>
              <a:t>Lastly if given more time we would include more accessories for our device ie different options for sights </a:t>
            </a:r>
            <a:endParaRPr sz="1100"/>
          </a:p>
        </p:txBody>
      </p:sp>
      <p:sp>
        <p:nvSpPr>
          <p:cNvPr id="462" name="Google Shape;46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e14ac7aa8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e14ac7aa8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Our project was an incredible learning experience and taught us how to manage various engineering aspects in a project that we decided on. We appreciate the time and effort that the UCF faculty has put into the Senior Design class and thank you for watching</a:t>
            </a:r>
            <a:endParaRPr/>
          </a:p>
        </p:txBody>
      </p:sp>
      <p:sp>
        <p:nvSpPr>
          <p:cNvPr id="469" name="Google Shape;469;g1e14ac7aa8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dbf0e4db10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1dbf0e4db10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None/>
            </a:pPr>
            <a:r>
              <a:rPr lang="en-US"/>
              <a:t>For the target board, we used IR receivers, which are basically photodiodes that only detect light modulated at a specific frequency within its spectral range. LEDs light up when the target is hit by the laser and provide visible feedback. There is also a built-in concave lens apart of the target board, to reduce optical noise and expand the beam further to reduce the amount of IR receivers needed. The target board pairs to the smartphone app via bluetooth and keeps track of the user’s score</a:t>
            </a:r>
            <a:endParaRPr/>
          </a:p>
        </p:txBody>
      </p:sp>
      <p:sp>
        <p:nvSpPr>
          <p:cNvPr id="118" name="Google Shape;118;g1dbf0e4db10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David Johnson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slide will detail our Requirements Specifications for our project.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Along with all of our requirements, we have also highlighted 3 system specifications that were shown in </a:t>
            </a:r>
            <a:r>
              <a:rPr lang="en-US"/>
              <a:t>our</a:t>
            </a:r>
            <a:r>
              <a:rPr lang="en-US"/>
              <a:t> demo. The system should have been able to provide visible feedback to the user in as short of a time period as possible. The system also needed to be able to be fully functioning within the designated start-up time. The system also needed to </a:t>
            </a:r>
            <a:r>
              <a:rPr lang="en-US"/>
              <a:t>function </a:t>
            </a:r>
            <a:r>
              <a:rPr lang="en-US"/>
              <a:t>at at least 15m away.</a:t>
            </a:r>
            <a:endParaRPr/>
          </a:p>
        </p:txBody>
      </p:sp>
      <p:sp>
        <p:nvSpPr>
          <p:cNvPr id="126" name="Google Shape;12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Quang Pham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our hardware block diagram, which gives a basic overview of all hardware aspects of this project and how they interact with each other. It also shows the role of each member in the project.</a:t>
            </a:r>
            <a:endParaRPr/>
          </a:p>
        </p:txBody>
      </p:sp>
      <p:sp>
        <p:nvSpPr>
          <p:cNvPr id="132" name="Google Shape;13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This is our visual illustration of the mobile operational application system that represents a few concepts that our group member have decided for. The mobile app pairs with our Laser Rifle and the Target board app feature that we named as FIND DEVICE which is basically using the Bluetooth technology to connect them. </a:t>
            </a:r>
            <a:endParaRPr/>
          </a:p>
        </p:txBody>
      </p:sp>
      <p:sp>
        <p:nvSpPr>
          <p:cNvPr id="139" name="Google Shape;13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our software design is the mobile application development. Our team design User Interface are using wire frames from Figma. Figma has all features necessary for the app development.</a:t>
            </a:r>
            <a:endParaRPr/>
          </a:p>
          <a:p>
            <a:pPr indent="0" lvl="0" marL="0" marR="0" rtl="0" algn="l">
              <a:lnSpc>
                <a:spcPct val="100000"/>
              </a:lnSpc>
              <a:spcBef>
                <a:spcPts val="0"/>
              </a:spcBef>
              <a:spcAft>
                <a:spcPts val="0"/>
              </a:spcAft>
              <a:buClr>
                <a:schemeClr val="dk1"/>
              </a:buClr>
              <a:buSzPts val="1200"/>
              <a:buFont typeface="Calibri"/>
              <a:buNone/>
            </a:pPr>
            <a:r>
              <a:rPr lang="en-US">
                <a:solidFill>
                  <a:srgbClr val="1C1E21"/>
                </a:solidFill>
              </a:rPr>
              <a:t>React Native is an open source framework for building Android and iOS applications using React and the app platform’s native capabilities.</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rPr lang="en-US">
                <a:solidFill>
                  <a:srgbClr val="232629"/>
                </a:solidFill>
                <a:highlight>
                  <a:srgbClr val="FFFFFF"/>
                </a:highlight>
              </a:rPr>
              <a:t>We then choose VS Code as our primary code editor. </a:t>
            </a:r>
            <a:r>
              <a:rPr lang="en-US">
                <a:solidFill>
                  <a:srgbClr val="1C1E21"/>
                </a:solidFill>
              </a:rPr>
              <a:t>And then we chose Arduino IDE to flashing programming code onto our designed Microcontroller Unit. </a:t>
            </a:r>
            <a:endParaRPr>
              <a:solidFill>
                <a:srgbClr val="1C1E21"/>
              </a:solidFill>
            </a:endParaRPr>
          </a:p>
          <a:p>
            <a:pPr indent="0" lvl="0" marL="0" marR="0" rtl="0" algn="l">
              <a:lnSpc>
                <a:spcPct val="100000"/>
              </a:lnSpc>
              <a:spcBef>
                <a:spcPts val="0"/>
              </a:spcBef>
              <a:spcAft>
                <a:spcPts val="0"/>
              </a:spcAft>
              <a:buClr>
                <a:schemeClr val="dk1"/>
              </a:buClr>
              <a:buSzPts val="1100"/>
              <a:buFont typeface="Arial"/>
              <a:buNone/>
            </a:pPr>
            <a:r>
              <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1C1E21"/>
              </a:solidFill>
            </a:endParaRPr>
          </a:p>
        </p:txBody>
      </p:sp>
      <p:sp>
        <p:nvSpPr>
          <p:cNvPr id="146" name="Google Shape;14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5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5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5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5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5"/>
          <p:cNvSpPr/>
          <p:nvPr>
            <p:ph idx="2" type="pic"/>
          </p:nvPr>
        </p:nvSpPr>
        <p:spPr>
          <a:xfrm>
            <a:off x="5183188" y="987425"/>
            <a:ext cx="6172200" cy="4873500"/>
          </a:xfrm>
          <a:prstGeom prst="rect">
            <a:avLst/>
          </a:prstGeom>
          <a:noFill/>
          <a:ln>
            <a:noFill/>
          </a:ln>
        </p:spPr>
      </p:sp>
      <p:sp>
        <p:nvSpPr>
          <p:cNvPr id="68" name="Google Shape;68;p5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 Id="rId4" Type="http://schemas.openxmlformats.org/officeDocument/2006/relationships/image" Target="../media/image37.png"/><Relationship Id="rId5"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57.png"/><Relationship Id="rId5" Type="http://schemas.openxmlformats.org/officeDocument/2006/relationships/image" Target="../media/image55.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51.png"/><Relationship Id="rId7"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67.jpg"/><Relationship Id="rId5" Type="http://schemas.openxmlformats.org/officeDocument/2006/relationships/image" Target="../media/image66.jpg"/><Relationship Id="rId6" Type="http://schemas.openxmlformats.org/officeDocument/2006/relationships/image" Target="../media/image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50.png"/><Relationship Id="rId5"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5.jp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Laser Target-Shooting</a:t>
            </a:r>
            <a:endParaRPr/>
          </a:p>
        </p:txBody>
      </p:sp>
      <p:sp>
        <p:nvSpPr>
          <p:cNvPr id="90" name="Google Shape;90;p1"/>
          <p:cNvSpPr txBox="1"/>
          <p:nvPr>
            <p:ph idx="1" type="subTitle"/>
          </p:nvPr>
        </p:nvSpPr>
        <p:spPr>
          <a:xfrm>
            <a:off x="1524000" y="3602037"/>
            <a:ext cx="9144000" cy="278028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2400"/>
              <a:buNone/>
            </a:pPr>
            <a:r>
              <a:rPr lang="en-US"/>
              <a:t>Group 6</a:t>
            </a:r>
            <a:endParaRPr/>
          </a:p>
          <a:p>
            <a:pPr indent="0" lvl="0" marL="0" rtl="0" algn="ctr">
              <a:lnSpc>
                <a:spcPct val="90000"/>
              </a:lnSpc>
              <a:spcBef>
                <a:spcPts val="1000"/>
              </a:spcBef>
              <a:spcAft>
                <a:spcPts val="0"/>
              </a:spcAft>
              <a:buClr>
                <a:schemeClr val="dk1"/>
              </a:buClr>
              <a:buSzPts val="2400"/>
              <a:buNone/>
            </a:pPr>
            <a:r>
              <a:rPr lang="en-US"/>
              <a:t>Cameron Vo – Optical Engineering</a:t>
            </a:r>
            <a:endParaRPr/>
          </a:p>
          <a:p>
            <a:pPr indent="0" lvl="0" marL="0" rtl="0" algn="ctr">
              <a:lnSpc>
                <a:spcPct val="90000"/>
              </a:lnSpc>
              <a:spcBef>
                <a:spcPts val="1000"/>
              </a:spcBef>
              <a:spcAft>
                <a:spcPts val="0"/>
              </a:spcAft>
              <a:buClr>
                <a:schemeClr val="dk1"/>
              </a:buClr>
              <a:buSzPts val="2400"/>
              <a:buNone/>
            </a:pPr>
            <a:r>
              <a:rPr lang="en-US"/>
              <a:t>Eltholad Orelien – Electrical Engineering</a:t>
            </a:r>
            <a:endParaRPr/>
          </a:p>
          <a:p>
            <a:pPr indent="0" lvl="0" marL="0" rtl="0" algn="ctr">
              <a:lnSpc>
                <a:spcPct val="90000"/>
              </a:lnSpc>
              <a:spcBef>
                <a:spcPts val="1000"/>
              </a:spcBef>
              <a:spcAft>
                <a:spcPts val="0"/>
              </a:spcAft>
              <a:buClr>
                <a:schemeClr val="dk1"/>
              </a:buClr>
              <a:buSzPts val="2400"/>
              <a:buNone/>
            </a:pPr>
            <a:r>
              <a:rPr lang="en-US"/>
              <a:t>David Johnson – Electrical Engineering</a:t>
            </a:r>
            <a:endParaRPr/>
          </a:p>
          <a:p>
            <a:pPr indent="0" lvl="0" marL="0" rtl="0" algn="ctr">
              <a:lnSpc>
                <a:spcPct val="90000"/>
              </a:lnSpc>
              <a:spcBef>
                <a:spcPts val="1000"/>
              </a:spcBef>
              <a:spcAft>
                <a:spcPts val="0"/>
              </a:spcAft>
              <a:buClr>
                <a:schemeClr val="dk1"/>
              </a:buClr>
              <a:buSzPts val="2400"/>
              <a:buNone/>
            </a:pPr>
            <a:r>
              <a:rPr lang="en-US"/>
              <a:t>Quang Pham – Computer Engineering</a:t>
            </a:r>
            <a:endParaRPr/>
          </a:p>
        </p:txBody>
      </p:sp>
      <p:pic>
        <p:nvPicPr>
          <p:cNvPr id="91" name="Google Shape;91;p1"/>
          <p:cNvPicPr preferRelativeResize="0"/>
          <p:nvPr/>
        </p:nvPicPr>
        <p:blipFill rotWithShape="1">
          <a:blip r:embed="rId3">
            <a:alphaModFix/>
          </a:blip>
          <a:srcRect b="0" l="0" r="0" t="0"/>
          <a:stretch/>
        </p:blipFill>
        <p:spPr>
          <a:xfrm>
            <a:off x="10408417" y="0"/>
            <a:ext cx="1783583" cy="238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203584f213f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Software Design Approach and Implementation</a:t>
            </a:r>
            <a:endParaRPr/>
          </a:p>
        </p:txBody>
      </p:sp>
      <p:graphicFrame>
        <p:nvGraphicFramePr>
          <p:cNvPr id="161" name="Google Shape;161;g203584f213f_0_0"/>
          <p:cNvGraphicFramePr/>
          <p:nvPr/>
        </p:nvGraphicFramePr>
        <p:xfrm>
          <a:off x="651100" y="1963010"/>
          <a:ext cx="3000000" cy="3000000"/>
        </p:xfrm>
        <a:graphic>
          <a:graphicData uri="http://schemas.openxmlformats.org/drawingml/2006/table">
            <a:tbl>
              <a:tblPr>
                <a:noFill/>
                <a:tableStyleId>{13E0898F-770A-4C79-AFF8-62AB27FF59DC}</a:tableStyleId>
              </a:tblPr>
              <a:tblGrid>
                <a:gridCol w="1948550"/>
                <a:gridCol w="1948550"/>
                <a:gridCol w="1948550"/>
                <a:gridCol w="1948550"/>
                <a:gridCol w="1948550"/>
              </a:tblGrid>
              <a:tr h="8286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Technologies</a:t>
                      </a:r>
                      <a:endParaRPr sz="1400" u="none" cap="none" strike="noStrike"/>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Supported Operating Systems</a:t>
                      </a:r>
                      <a:endParaRPr sz="1400" u="none" cap="none" strike="noStrike"/>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Features</a:t>
                      </a:r>
                      <a:endParaRPr sz="1400" u="none" cap="none" strike="noStrike"/>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Coding Language</a:t>
                      </a:r>
                      <a:endParaRPr sz="1400" u="none" cap="none" strike="noStrike"/>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Cost</a:t>
                      </a:r>
                      <a:endParaRPr sz="1400" u="none" cap="none" strike="noStrike"/>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r>
              <a:tr h="8286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Flutter</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Android &amp; iOS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Open source, multi-platform, rich widgets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Dart</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Free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r>
              <a:tr h="8286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React Native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Android &amp; iOS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Open Source, and multi-platform. Reusable components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Javascript, Typescript</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Free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r>
              <a:tr h="10100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XCode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iOS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Easy to learn Syntax, native on Apple platform, and Open source.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Swift</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Free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0100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Android Studio</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Android</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Open source, native on Android platform, and well optimized for Android apps.</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Java, Kotlin</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Free</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0"/>
          <p:cNvSpPr txBox="1"/>
          <p:nvPr>
            <p:ph type="title"/>
          </p:nvPr>
        </p:nvSpPr>
        <p:spPr>
          <a:xfrm>
            <a:off x="838200" y="365125"/>
            <a:ext cx="8640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Rifle Design Approach and Implementation</a:t>
            </a:r>
            <a:endParaRPr/>
          </a:p>
        </p:txBody>
      </p:sp>
      <p:sp>
        <p:nvSpPr>
          <p:cNvPr id="168" name="Google Shape;168;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Rifle serves as the main device for users</a:t>
            </a:r>
            <a:endParaRPr/>
          </a:p>
          <a:p>
            <a:pPr indent="-228600" lvl="0" marL="228600" rtl="0" algn="l">
              <a:lnSpc>
                <a:spcPct val="90000"/>
              </a:lnSpc>
              <a:spcBef>
                <a:spcPts val="1000"/>
              </a:spcBef>
              <a:spcAft>
                <a:spcPts val="0"/>
              </a:spcAft>
              <a:buClr>
                <a:schemeClr val="dk1"/>
              </a:buClr>
              <a:buSzPts val="2800"/>
              <a:buChar char="•"/>
            </a:pPr>
            <a:r>
              <a:rPr lang="en-US"/>
              <a:t>User interface and system control is done through mobile app</a:t>
            </a:r>
            <a:endParaRPr/>
          </a:p>
          <a:p>
            <a:pPr indent="-228600" lvl="0" marL="228600" rtl="0" algn="l">
              <a:lnSpc>
                <a:spcPct val="90000"/>
              </a:lnSpc>
              <a:spcBef>
                <a:spcPts val="1000"/>
              </a:spcBef>
              <a:spcAft>
                <a:spcPts val="0"/>
              </a:spcAft>
              <a:buClr>
                <a:schemeClr val="dk1"/>
              </a:buClr>
              <a:buSzPts val="2800"/>
              <a:buChar char="•"/>
            </a:pPr>
            <a:r>
              <a:rPr lang="en-US"/>
              <a:t>Additional Subsystems:</a:t>
            </a:r>
            <a:endParaRPr/>
          </a:p>
          <a:p>
            <a:pPr indent="-228600" lvl="1" marL="685800" rtl="0" algn="l">
              <a:lnSpc>
                <a:spcPct val="90000"/>
              </a:lnSpc>
              <a:spcBef>
                <a:spcPts val="500"/>
              </a:spcBef>
              <a:spcAft>
                <a:spcPts val="0"/>
              </a:spcAft>
              <a:buClr>
                <a:schemeClr val="dk1"/>
              </a:buClr>
              <a:buSzPts val="2400"/>
              <a:buChar char="•"/>
            </a:pPr>
            <a:r>
              <a:rPr lang="en-US"/>
              <a:t>2 main buttons (reload &amp; trigger)</a:t>
            </a:r>
            <a:endParaRPr/>
          </a:p>
          <a:p>
            <a:pPr indent="-228600" lvl="1" marL="685800" rtl="0" algn="l">
              <a:lnSpc>
                <a:spcPct val="90000"/>
              </a:lnSpc>
              <a:spcBef>
                <a:spcPts val="500"/>
              </a:spcBef>
              <a:spcAft>
                <a:spcPts val="0"/>
              </a:spcAft>
              <a:buClr>
                <a:schemeClr val="dk1"/>
              </a:buClr>
              <a:buSzPts val="2400"/>
              <a:buChar char="•"/>
            </a:pPr>
            <a:r>
              <a:rPr lang="en-US"/>
              <a:t>Laser Diode</a:t>
            </a:r>
            <a:endParaRPr/>
          </a:p>
          <a:p>
            <a:pPr indent="-190500" lvl="1" marL="685800" rtl="0" algn="l">
              <a:lnSpc>
                <a:spcPct val="90000"/>
              </a:lnSpc>
              <a:spcBef>
                <a:spcPts val="500"/>
              </a:spcBef>
              <a:spcAft>
                <a:spcPts val="0"/>
              </a:spcAft>
              <a:buSzPts val="1800"/>
              <a:buChar char="•"/>
            </a:pPr>
            <a:r>
              <a:rPr lang="en-US"/>
              <a:t>Haptic feedback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ph type="title"/>
          </p:nvPr>
        </p:nvSpPr>
        <p:spPr>
          <a:xfrm>
            <a:off x="838200" y="365125"/>
            <a:ext cx="8123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Design Approach and Implementation</a:t>
            </a:r>
            <a:endParaRPr/>
          </a:p>
        </p:txBody>
      </p:sp>
      <p:sp>
        <p:nvSpPr>
          <p:cNvPr id="175" name="Google Shape;175;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Similar hardware approach to reduce complexity</a:t>
            </a:r>
            <a:endParaRPr/>
          </a:p>
          <a:p>
            <a:pPr indent="-228600" lvl="1" marL="685800" rtl="0" algn="l">
              <a:lnSpc>
                <a:spcPct val="90000"/>
              </a:lnSpc>
              <a:spcBef>
                <a:spcPts val="0"/>
              </a:spcBef>
              <a:spcAft>
                <a:spcPts val="0"/>
              </a:spcAft>
              <a:buSzPts val="1800"/>
              <a:buChar char="•"/>
            </a:pPr>
            <a:r>
              <a:rPr lang="en-US"/>
              <a:t>MCU, audio and power</a:t>
            </a:r>
            <a:endParaRPr/>
          </a:p>
          <a:p>
            <a:pPr indent="-228600" lvl="0" marL="228600" rtl="0" algn="l">
              <a:lnSpc>
                <a:spcPct val="90000"/>
              </a:lnSpc>
              <a:spcBef>
                <a:spcPts val="0"/>
              </a:spcBef>
              <a:spcAft>
                <a:spcPts val="0"/>
              </a:spcAft>
              <a:buClr>
                <a:schemeClr val="dk1"/>
              </a:buClr>
              <a:buSzPts val="2800"/>
              <a:buChar char="•"/>
            </a:pPr>
            <a:r>
              <a:rPr lang="en-US"/>
              <a:t>Targets are slightly more passive elements</a:t>
            </a:r>
            <a:endParaRPr/>
          </a:p>
          <a:p>
            <a:pPr indent="-228600" lvl="0" marL="228600" rtl="0" algn="l">
              <a:lnSpc>
                <a:spcPct val="90000"/>
              </a:lnSpc>
              <a:spcBef>
                <a:spcPts val="1000"/>
              </a:spcBef>
              <a:spcAft>
                <a:spcPts val="0"/>
              </a:spcAft>
              <a:buClr>
                <a:schemeClr val="dk1"/>
              </a:buClr>
              <a:buSzPts val="2800"/>
              <a:buChar char="•"/>
            </a:pPr>
            <a:r>
              <a:rPr lang="en-US"/>
              <a:t>Mostly responds to game coordination commands from Controller</a:t>
            </a:r>
            <a:endParaRPr/>
          </a:p>
          <a:p>
            <a:pPr indent="-228600" lvl="0" marL="228600" rtl="0" algn="l">
              <a:lnSpc>
                <a:spcPct val="90000"/>
              </a:lnSpc>
              <a:spcBef>
                <a:spcPts val="1000"/>
              </a:spcBef>
              <a:spcAft>
                <a:spcPts val="0"/>
              </a:spcAft>
              <a:buClr>
                <a:schemeClr val="dk1"/>
              </a:buClr>
              <a:buSzPts val="2800"/>
              <a:buChar char="•"/>
            </a:pPr>
            <a:r>
              <a:rPr lang="en-US"/>
              <a:t>Additional Subsystems</a:t>
            </a:r>
            <a:endParaRPr/>
          </a:p>
          <a:p>
            <a:pPr indent="-228600" lvl="1" marL="685800" rtl="0" algn="l">
              <a:lnSpc>
                <a:spcPct val="90000"/>
              </a:lnSpc>
              <a:spcBef>
                <a:spcPts val="500"/>
              </a:spcBef>
              <a:spcAft>
                <a:spcPts val="0"/>
              </a:spcAft>
              <a:buClr>
                <a:schemeClr val="dk1"/>
              </a:buClr>
              <a:buSzPts val="2400"/>
              <a:buChar char="•"/>
            </a:pPr>
            <a:r>
              <a:rPr lang="en-US"/>
              <a:t>IR receiver / Laser Detection</a:t>
            </a:r>
            <a:endParaRPr/>
          </a:p>
          <a:p>
            <a:pPr indent="-228600" lvl="1" marL="685800" rtl="0" algn="l">
              <a:lnSpc>
                <a:spcPct val="90000"/>
              </a:lnSpc>
              <a:spcBef>
                <a:spcPts val="500"/>
              </a:spcBef>
              <a:spcAft>
                <a:spcPts val="0"/>
              </a:spcAft>
              <a:buClr>
                <a:schemeClr val="dk1"/>
              </a:buClr>
              <a:buSzPts val="2400"/>
              <a:buChar char="•"/>
            </a:pPr>
            <a:r>
              <a:rPr lang="en-US"/>
              <a:t>LED target indication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System Features Design</a:t>
            </a:r>
            <a:endParaRPr/>
          </a:p>
        </p:txBody>
      </p:sp>
      <p:sp>
        <p:nvSpPr>
          <p:cNvPr id="182" name="Google Shape;182;p14"/>
          <p:cNvSpPr txBox="1"/>
          <p:nvPr>
            <p:ph idx="1" type="body"/>
          </p:nvPr>
        </p:nvSpPr>
        <p:spPr>
          <a:xfrm>
            <a:off x="838200" y="1690688"/>
            <a:ext cx="10881632" cy="11781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system will be event-based.</a:t>
            </a:r>
            <a:endParaRPr/>
          </a:p>
          <a:p>
            <a:pPr indent="0" lvl="0" marL="685800" rtl="0" algn="l">
              <a:lnSpc>
                <a:spcPct val="90000"/>
              </a:lnSpc>
              <a:spcBef>
                <a:spcPts val="0"/>
              </a:spcBef>
              <a:spcAft>
                <a:spcPts val="0"/>
              </a:spcAft>
              <a:buSzPts val="1800"/>
              <a:buNone/>
            </a:pPr>
            <a:r>
              <a:rPr lang="en-US" sz="2400"/>
              <a:t>U</a:t>
            </a:r>
            <a:r>
              <a:rPr lang="en-US"/>
              <a:t>sing a Finite State Machine for illustration:</a:t>
            </a:r>
            <a:endParaRPr/>
          </a:p>
        </p:txBody>
      </p:sp>
      <p:sp>
        <p:nvSpPr>
          <p:cNvPr id="183" name="Google Shape;183;p14"/>
          <p:cNvSpPr txBox="1"/>
          <p:nvPr/>
        </p:nvSpPr>
        <p:spPr>
          <a:xfrm>
            <a:off x="3058431" y="5718978"/>
            <a:ext cx="7013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32629"/>
                </a:solidFill>
                <a:highlight>
                  <a:srgbClr val="FFFFFF"/>
                </a:highlight>
                <a:latin typeface="Arial"/>
                <a:ea typeface="Arial"/>
                <a:cs typeface="Arial"/>
                <a:sym typeface="Arial"/>
              </a:rPr>
              <a:t>Laser Rifle and Target Board MCU State Machine Diagram</a:t>
            </a:r>
            <a:endParaRPr b="0" i="0" sz="2000" u="none" cap="none" strike="noStrike">
              <a:solidFill>
                <a:srgbClr val="000000"/>
              </a:solidFill>
              <a:latin typeface="Arial"/>
              <a:ea typeface="Arial"/>
              <a:cs typeface="Arial"/>
              <a:sym typeface="Arial"/>
            </a:endParaRPr>
          </a:p>
        </p:txBody>
      </p:sp>
      <p:pic>
        <p:nvPicPr>
          <p:cNvPr id="184" name="Google Shape;184;p14"/>
          <p:cNvPicPr preferRelativeResize="0"/>
          <p:nvPr/>
        </p:nvPicPr>
        <p:blipFill rotWithShape="1">
          <a:blip r:embed="rId3">
            <a:alphaModFix/>
          </a:blip>
          <a:srcRect b="21487" l="0" r="0" t="0"/>
          <a:stretch/>
        </p:blipFill>
        <p:spPr>
          <a:xfrm>
            <a:off x="954200" y="2592275"/>
            <a:ext cx="10881900" cy="3834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5"/>
          <p:cNvSpPr txBox="1"/>
          <p:nvPr>
            <p:ph type="title"/>
          </p:nvPr>
        </p:nvSpPr>
        <p:spPr>
          <a:xfrm>
            <a:off x="838200" y="1934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Mobile Application User Interface Design</a:t>
            </a:r>
            <a:endParaRPr/>
          </a:p>
        </p:txBody>
      </p:sp>
      <p:pic>
        <p:nvPicPr>
          <p:cNvPr id="191" name="Google Shape;191;p15"/>
          <p:cNvPicPr preferRelativeResize="0"/>
          <p:nvPr/>
        </p:nvPicPr>
        <p:blipFill rotWithShape="1">
          <a:blip r:embed="rId3">
            <a:alphaModFix/>
          </a:blip>
          <a:srcRect b="0" l="0" r="0" t="0"/>
          <a:stretch/>
        </p:blipFill>
        <p:spPr>
          <a:xfrm>
            <a:off x="2983675" y="1916026"/>
            <a:ext cx="5247303" cy="4902375"/>
          </a:xfrm>
          <a:prstGeom prst="rect">
            <a:avLst/>
          </a:prstGeom>
          <a:noFill/>
          <a:ln>
            <a:noFill/>
          </a:ln>
        </p:spPr>
      </p:pic>
      <p:pic>
        <p:nvPicPr>
          <p:cNvPr id="192" name="Google Shape;192;p15"/>
          <p:cNvPicPr preferRelativeResize="0"/>
          <p:nvPr/>
        </p:nvPicPr>
        <p:blipFill>
          <a:blip r:embed="rId4">
            <a:alphaModFix/>
          </a:blip>
          <a:stretch>
            <a:fillRect/>
          </a:stretch>
        </p:blipFill>
        <p:spPr>
          <a:xfrm>
            <a:off x="5599710" y="1664178"/>
            <a:ext cx="2375775" cy="5129895"/>
          </a:xfrm>
          <a:prstGeom prst="rect">
            <a:avLst/>
          </a:prstGeom>
          <a:noFill/>
          <a:ln>
            <a:noFill/>
          </a:ln>
        </p:spPr>
      </p:pic>
      <p:pic>
        <p:nvPicPr>
          <p:cNvPr id="193" name="Google Shape;193;p15"/>
          <p:cNvPicPr preferRelativeResize="0"/>
          <p:nvPr/>
        </p:nvPicPr>
        <p:blipFill>
          <a:blip r:embed="rId5">
            <a:alphaModFix/>
          </a:blip>
          <a:stretch>
            <a:fillRect/>
          </a:stretch>
        </p:blipFill>
        <p:spPr>
          <a:xfrm>
            <a:off x="709573" y="1732628"/>
            <a:ext cx="2375776" cy="5071298"/>
          </a:xfrm>
          <a:prstGeom prst="rect">
            <a:avLst/>
          </a:prstGeom>
          <a:noFill/>
          <a:ln>
            <a:noFill/>
          </a:ln>
        </p:spPr>
      </p:pic>
      <p:pic>
        <p:nvPicPr>
          <p:cNvPr id="194" name="Google Shape;194;p15"/>
          <p:cNvPicPr preferRelativeResize="0"/>
          <p:nvPr/>
        </p:nvPicPr>
        <p:blipFill>
          <a:blip r:embed="rId6">
            <a:alphaModFix/>
          </a:blip>
          <a:stretch>
            <a:fillRect/>
          </a:stretch>
        </p:blipFill>
        <p:spPr>
          <a:xfrm>
            <a:off x="3085327" y="1674033"/>
            <a:ext cx="2447050" cy="5110191"/>
          </a:xfrm>
          <a:prstGeom prst="rect">
            <a:avLst/>
          </a:prstGeom>
          <a:noFill/>
          <a:ln>
            <a:noFill/>
          </a:ln>
        </p:spPr>
      </p:pic>
      <p:pic>
        <p:nvPicPr>
          <p:cNvPr id="195" name="Google Shape;195;p15"/>
          <p:cNvPicPr preferRelativeResize="0"/>
          <p:nvPr/>
        </p:nvPicPr>
        <p:blipFill>
          <a:blip r:embed="rId7">
            <a:alphaModFix/>
          </a:blip>
          <a:stretch>
            <a:fillRect/>
          </a:stretch>
        </p:blipFill>
        <p:spPr>
          <a:xfrm>
            <a:off x="8042800" y="1732625"/>
            <a:ext cx="2522632" cy="5390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1e161cc9b2c_2_7"/>
          <p:cNvSpPr txBox="1"/>
          <p:nvPr>
            <p:ph type="title"/>
          </p:nvPr>
        </p:nvSpPr>
        <p:spPr>
          <a:xfrm>
            <a:off x="838200" y="365125"/>
            <a:ext cx="8123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Bluetooth Connectivity</a:t>
            </a:r>
            <a:endParaRPr/>
          </a:p>
        </p:txBody>
      </p:sp>
      <p:sp>
        <p:nvSpPr>
          <p:cNvPr id="202" name="Google Shape;202;g1e161cc9b2c_2_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Bluetooth 4.0 / Bluetooth LE</a:t>
            </a:r>
            <a:endParaRPr/>
          </a:p>
          <a:p>
            <a:pPr indent="-406400" lvl="1" marL="914400" rtl="0" algn="l">
              <a:lnSpc>
                <a:spcPct val="90000"/>
              </a:lnSpc>
              <a:spcBef>
                <a:spcPts val="0"/>
              </a:spcBef>
              <a:spcAft>
                <a:spcPts val="0"/>
              </a:spcAft>
              <a:buSzPts val="2800"/>
              <a:buChar char="•"/>
            </a:pPr>
            <a:r>
              <a:rPr lang="en-US"/>
              <a:t>Less power consumption</a:t>
            </a:r>
            <a:endParaRPr/>
          </a:p>
          <a:p>
            <a:pPr indent="-406400" lvl="1" marL="914400" rtl="0" algn="l">
              <a:lnSpc>
                <a:spcPct val="90000"/>
              </a:lnSpc>
              <a:spcBef>
                <a:spcPts val="0"/>
              </a:spcBef>
              <a:spcAft>
                <a:spcPts val="0"/>
              </a:spcAft>
              <a:buSzPts val="2800"/>
              <a:buChar char="•"/>
            </a:pPr>
            <a:r>
              <a:rPr lang="en-US"/>
              <a:t>Single device</a:t>
            </a:r>
            <a:endParaRPr/>
          </a:p>
          <a:p>
            <a:pPr indent="-406400" lvl="1" marL="914400" rtl="0" algn="l">
              <a:lnSpc>
                <a:spcPct val="90000"/>
              </a:lnSpc>
              <a:spcBef>
                <a:spcPts val="0"/>
              </a:spcBef>
              <a:spcAft>
                <a:spcPts val="0"/>
              </a:spcAft>
              <a:buSzPts val="2800"/>
              <a:buChar char="•"/>
            </a:pPr>
            <a:r>
              <a:rPr lang="en-US"/>
              <a:t>Maximum range 200 ft and 25 mbit/s speed</a:t>
            </a:r>
            <a:endParaRPr/>
          </a:p>
        </p:txBody>
      </p:sp>
      <p:pic>
        <p:nvPicPr>
          <p:cNvPr id="203" name="Google Shape;203;g1e161cc9b2c_2_7"/>
          <p:cNvPicPr preferRelativeResize="0"/>
          <p:nvPr/>
        </p:nvPicPr>
        <p:blipFill rotWithShape="1">
          <a:blip r:embed="rId3">
            <a:alphaModFix/>
          </a:blip>
          <a:srcRect b="0" l="0" r="0" t="0"/>
          <a:stretch/>
        </p:blipFill>
        <p:spPr>
          <a:xfrm>
            <a:off x="4082400" y="3966364"/>
            <a:ext cx="2509718" cy="1880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1dc00eb72a2_2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Microcontroller Requirements</a:t>
            </a:r>
            <a:endParaRPr/>
          </a:p>
        </p:txBody>
      </p:sp>
      <p:sp>
        <p:nvSpPr>
          <p:cNvPr id="210" name="Google Shape;210;g1dc00eb72a2_2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Bluetooth functionality</a:t>
            </a:r>
            <a:endParaRPr/>
          </a:p>
          <a:p>
            <a:pPr indent="-342900" lvl="0" marL="457200" rtl="0" algn="l">
              <a:lnSpc>
                <a:spcPct val="90000"/>
              </a:lnSpc>
              <a:spcBef>
                <a:spcPts val="0"/>
              </a:spcBef>
              <a:spcAft>
                <a:spcPts val="0"/>
              </a:spcAft>
              <a:buSzPts val="1800"/>
              <a:buChar char="•"/>
            </a:pPr>
            <a:r>
              <a:rPr lang="en-US"/>
              <a:t> ≥ 20 GPIO Pin connections</a:t>
            </a:r>
            <a:endParaRPr/>
          </a:p>
          <a:p>
            <a:pPr indent="-342900" lvl="0" marL="457200" rtl="0" algn="l">
              <a:lnSpc>
                <a:spcPct val="90000"/>
              </a:lnSpc>
              <a:spcBef>
                <a:spcPts val="0"/>
              </a:spcBef>
              <a:spcAft>
                <a:spcPts val="0"/>
              </a:spcAft>
              <a:buSzPts val="1800"/>
              <a:buChar char="•"/>
            </a:pPr>
            <a:r>
              <a:rPr lang="en-US"/>
              <a:t>Clock Speed ≥ 50 MHz</a:t>
            </a:r>
            <a:endParaRPr/>
          </a:p>
          <a:p>
            <a:pPr indent="-342900" lvl="0" marL="457200" rtl="0" algn="l">
              <a:lnSpc>
                <a:spcPct val="90000"/>
              </a:lnSpc>
              <a:spcBef>
                <a:spcPts val="0"/>
              </a:spcBef>
              <a:spcAft>
                <a:spcPts val="0"/>
              </a:spcAft>
              <a:buSzPts val="1800"/>
              <a:buChar char="•"/>
            </a:pPr>
            <a:r>
              <a:rPr lang="en-US"/>
              <a:t>Low power / power saving mode</a:t>
            </a:r>
            <a:endParaRPr/>
          </a:p>
          <a:p>
            <a:pPr indent="0" lvl="0" marL="457200" rtl="0" algn="l">
              <a:lnSpc>
                <a:spcPct val="90000"/>
              </a:lnSpc>
              <a:spcBef>
                <a:spcPts val="1000"/>
              </a:spcBef>
              <a:spcAft>
                <a:spcPts val="0"/>
              </a:spcAft>
              <a:buSzPts val="1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Microcontroller Selection</a:t>
            </a:r>
            <a:endParaRPr/>
          </a:p>
        </p:txBody>
      </p:sp>
      <p:graphicFrame>
        <p:nvGraphicFramePr>
          <p:cNvPr id="217" name="Google Shape;217;p20"/>
          <p:cNvGraphicFramePr/>
          <p:nvPr/>
        </p:nvGraphicFramePr>
        <p:xfrm>
          <a:off x="577450" y="1952625"/>
          <a:ext cx="3000000" cy="3000000"/>
        </p:xfrm>
        <a:graphic>
          <a:graphicData uri="http://schemas.openxmlformats.org/drawingml/2006/table">
            <a:tbl>
              <a:tblPr>
                <a:noFill/>
                <a:tableStyleId>{13E0898F-770A-4C79-AFF8-62AB27FF59DC}</a:tableStyleId>
              </a:tblPr>
              <a:tblGrid>
                <a:gridCol w="2571750"/>
                <a:gridCol w="2571750"/>
                <a:gridCol w="2580075"/>
                <a:gridCol w="256342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Company</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Arduino</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Texas Instruments</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Espressif Systems</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solidFill>
                      <a:srgbClr val="FFB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Microprocessor</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ATmega2560</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MSP-EXP430G2</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ESP32-WROOM-32-N4</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Operating Voltage (V)</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5V</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1.8V – 3.6V</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rgbClr val="232629"/>
                          </a:solidFill>
                          <a:highlight>
                            <a:srgbClr val="FFFFFF"/>
                          </a:highlight>
                        </a:rPr>
                        <a:t>2.7V – 3.6V</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Current Draw (mA)</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40</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500</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b="1" lang="en-US" sz="1400" u="none" cap="none" strike="noStrike">
                          <a:solidFill>
                            <a:schemeClr val="dk1"/>
                          </a:solidFill>
                        </a:rPr>
                        <a:t>Bluetooth (Stock)</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Yes</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b="1" lang="en-US" sz="1400" u="none" cap="none" strike="noStrike">
                          <a:solidFill>
                            <a:schemeClr val="dk1"/>
                          </a:solidFill>
                        </a:rPr>
                        <a:t>Wi-Fi (Stock)</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Yes</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chemeClr val="dk1"/>
                        </a:buClr>
                        <a:buSzPts val="1100"/>
                        <a:buFont typeface="Arial"/>
                        <a:buNone/>
                      </a:pPr>
                      <a:r>
                        <a:rPr b="1" lang="en-US" sz="1400" u="none" cap="none" strike="noStrike">
                          <a:solidFill>
                            <a:schemeClr val="dk1"/>
                          </a:solidFill>
                        </a:rPr>
                        <a:t>Clock Speed</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16 MHz</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16 MHz</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80 - 240 MHz</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Availability</a:t>
                      </a:r>
                      <a:endParaRPr b="1" sz="14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Available/Own</a:t>
                      </a:r>
                      <a:endParaRPr sz="1400" u="none" cap="none" strike="noStrike"/>
                    </a:p>
                  </a:txBody>
                  <a:tcPr marT="91425" marB="91425" marR="91425" marL="91425"/>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rPr>
                        <a:t>Available/Own</a:t>
                      </a:r>
                      <a:endParaRPr sz="1400" u="none" cap="none" strike="noStrike"/>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100"/>
                        <a:buFont typeface="Arial"/>
                        <a:buNone/>
                      </a:pPr>
                      <a:r>
                        <a:rPr lang="en-US" sz="1400" u="none" cap="none" strike="noStrike">
                          <a:solidFill>
                            <a:schemeClr val="dk1"/>
                          </a:solidFill>
                        </a:rPr>
                        <a:t>Available/Own</a:t>
                      </a:r>
                      <a:endParaRPr sz="1400" u="none" cap="none" strike="noStrike"/>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solidFill>
                      <a:srgbClr val="FFBF00"/>
                    </a:solidFill>
                  </a:tcPr>
                </a:tc>
              </a:tr>
            </a:tbl>
          </a:graphicData>
        </a:graphic>
      </p:graphicFrame>
      <p:pic>
        <p:nvPicPr>
          <p:cNvPr id="218" name="Google Shape;218;p20"/>
          <p:cNvPicPr preferRelativeResize="0"/>
          <p:nvPr/>
        </p:nvPicPr>
        <p:blipFill rotWithShape="1">
          <a:blip r:embed="rId3">
            <a:alphaModFix/>
          </a:blip>
          <a:srcRect b="0" l="0" r="0" t="0"/>
          <a:stretch/>
        </p:blipFill>
        <p:spPr>
          <a:xfrm>
            <a:off x="9264650" y="5219475"/>
            <a:ext cx="2089150" cy="1562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21"/>
          <p:cNvSpPr txBox="1"/>
          <p:nvPr>
            <p:ph type="title"/>
          </p:nvPr>
        </p:nvSpPr>
        <p:spPr>
          <a:xfrm>
            <a:off x="838200" y="253875"/>
            <a:ext cx="10281000" cy="1123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Wavelength Selection</a:t>
            </a:r>
            <a:endParaRPr/>
          </a:p>
        </p:txBody>
      </p:sp>
      <p:sp>
        <p:nvSpPr>
          <p:cNvPr id="225" name="Google Shape;225;p21"/>
          <p:cNvSpPr txBox="1"/>
          <p:nvPr>
            <p:ph idx="1" type="body"/>
          </p:nvPr>
        </p:nvSpPr>
        <p:spPr>
          <a:xfrm>
            <a:off x="766750" y="1377675"/>
            <a:ext cx="6771600" cy="5217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 deciding wavelength, we considered the:</a:t>
            </a:r>
            <a:endParaRPr/>
          </a:p>
          <a:p>
            <a:pPr indent="-266700" lvl="1" marL="685800" rtl="0" algn="l">
              <a:lnSpc>
                <a:spcPct val="90000"/>
              </a:lnSpc>
              <a:spcBef>
                <a:spcPts val="1000"/>
              </a:spcBef>
              <a:spcAft>
                <a:spcPts val="0"/>
              </a:spcAft>
              <a:buClr>
                <a:schemeClr val="dk1"/>
              </a:buClr>
              <a:buSzPts val="2400"/>
              <a:buChar char="•"/>
            </a:pPr>
            <a:r>
              <a:rPr lang="en-US" sz="2400"/>
              <a:t>Least amount of optical noise </a:t>
            </a:r>
            <a:endParaRPr sz="2400"/>
          </a:p>
          <a:p>
            <a:pPr indent="-266700" lvl="1" marL="685800" rtl="0" algn="l">
              <a:lnSpc>
                <a:spcPct val="90000"/>
              </a:lnSpc>
              <a:spcBef>
                <a:spcPts val="1000"/>
              </a:spcBef>
              <a:spcAft>
                <a:spcPts val="0"/>
              </a:spcAft>
              <a:buClr>
                <a:schemeClr val="dk1"/>
              </a:buClr>
              <a:buSzPts val="2400"/>
              <a:buChar char="•"/>
            </a:pPr>
            <a:r>
              <a:rPr lang="en-US"/>
              <a:t>C</a:t>
            </a:r>
            <a:r>
              <a:rPr lang="en-US" sz="2400"/>
              <a:t>ompatibility with </a:t>
            </a:r>
            <a:r>
              <a:rPr lang="en-US"/>
              <a:t>commercial </a:t>
            </a:r>
            <a:r>
              <a:rPr lang="en-US" sz="2400"/>
              <a:t>photodetectors</a:t>
            </a:r>
            <a:endParaRPr sz="2400"/>
          </a:p>
          <a:p>
            <a:pPr indent="-228600" lvl="1" marL="685800" rtl="0" algn="l">
              <a:lnSpc>
                <a:spcPct val="90000"/>
              </a:lnSpc>
              <a:spcBef>
                <a:spcPts val="1000"/>
              </a:spcBef>
              <a:spcAft>
                <a:spcPts val="0"/>
              </a:spcAft>
              <a:buSzPts val="1800"/>
              <a:buChar char="•"/>
            </a:pPr>
            <a:r>
              <a:rPr lang="en-US"/>
              <a:t>Ability to find low-power laser diodes</a:t>
            </a:r>
            <a:endParaRPr/>
          </a:p>
          <a:p>
            <a:pPr indent="-228600" lvl="1" marL="685800" rtl="0" algn="l">
              <a:lnSpc>
                <a:spcPct val="90000"/>
              </a:lnSpc>
              <a:spcBef>
                <a:spcPts val="1000"/>
              </a:spcBef>
              <a:spcAft>
                <a:spcPts val="0"/>
              </a:spcAft>
              <a:buSzPts val="1800"/>
              <a:buChar char="•"/>
            </a:pPr>
            <a:r>
              <a:rPr lang="en-US"/>
              <a:t>Cost of related components</a:t>
            </a:r>
            <a:endParaRPr/>
          </a:p>
          <a:p>
            <a:pPr indent="-228600" lvl="0" marL="228600" rtl="0" algn="l">
              <a:lnSpc>
                <a:spcPct val="90000"/>
              </a:lnSpc>
              <a:spcBef>
                <a:spcPts val="1000"/>
              </a:spcBef>
              <a:spcAft>
                <a:spcPts val="1000"/>
              </a:spcAft>
              <a:buSzPts val="2400"/>
              <a:buChar char="•"/>
            </a:pPr>
            <a:r>
              <a:rPr lang="en-US"/>
              <a:t>We chose 940 nm as the wavelength</a:t>
            </a:r>
            <a:endParaRPr/>
          </a:p>
        </p:txBody>
      </p:sp>
      <p:pic>
        <p:nvPicPr>
          <p:cNvPr id="226" name="Google Shape;226;p21"/>
          <p:cNvPicPr preferRelativeResize="0"/>
          <p:nvPr/>
        </p:nvPicPr>
        <p:blipFill rotWithShape="1">
          <a:blip r:embed="rId3">
            <a:alphaModFix/>
          </a:blip>
          <a:srcRect b="0" l="0" r="0" t="4379"/>
          <a:stretch/>
        </p:blipFill>
        <p:spPr>
          <a:xfrm>
            <a:off x="7324125" y="3434525"/>
            <a:ext cx="4654475" cy="342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Laser Diode Selection</a:t>
            </a:r>
            <a:endParaRPr/>
          </a:p>
        </p:txBody>
      </p:sp>
      <p:sp>
        <p:nvSpPr>
          <p:cNvPr id="233" name="Google Shape;233;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There are not many low-power 940 nm laser diodes available</a:t>
            </a:r>
            <a:endParaRPr/>
          </a:p>
          <a:p>
            <a:pPr indent="-228600" lvl="0" marL="228600" rtl="0" algn="l">
              <a:lnSpc>
                <a:spcPct val="90000"/>
              </a:lnSpc>
              <a:spcBef>
                <a:spcPts val="1000"/>
              </a:spcBef>
              <a:spcAft>
                <a:spcPts val="0"/>
              </a:spcAft>
              <a:buClr>
                <a:schemeClr val="dk1"/>
              </a:buClr>
              <a:buSzPts val="2800"/>
              <a:buChar char="•"/>
            </a:pPr>
            <a:r>
              <a:rPr lang="en-US"/>
              <a:t>RPMC Laser VD-0940C-008M-1C-410 ($13 each)</a:t>
            </a:r>
            <a:endParaRPr/>
          </a:p>
          <a:p>
            <a:pPr indent="-228600" lvl="1" marL="685800" rtl="0" algn="l">
              <a:lnSpc>
                <a:spcPct val="90000"/>
              </a:lnSpc>
              <a:spcBef>
                <a:spcPts val="1000"/>
              </a:spcBef>
              <a:spcAft>
                <a:spcPts val="0"/>
              </a:spcAft>
              <a:buSzPts val="1800"/>
              <a:buChar char="•"/>
            </a:pPr>
            <a:r>
              <a:rPr lang="en-US"/>
              <a:t>940nm 8mW VCSEL diode</a:t>
            </a:r>
            <a:endParaRPr/>
          </a:p>
          <a:p>
            <a:pPr indent="-228600" lvl="1" marL="685800" rtl="0" algn="l">
              <a:lnSpc>
                <a:spcPct val="90000"/>
              </a:lnSpc>
              <a:spcBef>
                <a:spcPts val="1000"/>
              </a:spcBef>
              <a:spcAft>
                <a:spcPts val="0"/>
              </a:spcAft>
              <a:buSzPts val="1800"/>
              <a:buChar char="•"/>
            </a:pPr>
            <a:r>
              <a:rPr lang="en-US"/>
              <a:t>3.5mm x 3.5mm x 3.5mm in size</a:t>
            </a:r>
            <a:endParaRPr/>
          </a:p>
          <a:p>
            <a:pPr indent="-228600" lvl="1" marL="685800" rtl="0" algn="l">
              <a:lnSpc>
                <a:spcPct val="90000"/>
              </a:lnSpc>
              <a:spcBef>
                <a:spcPts val="1000"/>
              </a:spcBef>
              <a:spcAft>
                <a:spcPts val="0"/>
              </a:spcAft>
              <a:buSzPts val="1800"/>
              <a:buChar char="•"/>
            </a:pPr>
            <a:r>
              <a:rPr lang="en-US"/>
              <a:t>Built-in Collimating lens (&lt;10 mrad divergence angle)</a:t>
            </a:r>
            <a:endParaRPr/>
          </a:p>
          <a:p>
            <a:pPr indent="-228600" lvl="0" marL="228600" rtl="0" algn="l">
              <a:lnSpc>
                <a:spcPct val="90000"/>
              </a:lnSpc>
              <a:spcBef>
                <a:spcPts val="1000"/>
              </a:spcBef>
              <a:spcAft>
                <a:spcPts val="0"/>
              </a:spcAft>
              <a:buSzPts val="1800"/>
              <a:buChar char="•"/>
            </a:pPr>
            <a:r>
              <a:rPr lang="en-US"/>
              <a:t>Since laser power must be &lt;5mW, we used:</a:t>
            </a:r>
            <a:endParaRPr/>
          </a:p>
          <a:p>
            <a:pPr indent="-228600" lvl="1" marL="685800" rtl="0" algn="l">
              <a:lnSpc>
                <a:spcPct val="90000"/>
              </a:lnSpc>
              <a:spcBef>
                <a:spcPts val="1000"/>
              </a:spcBef>
              <a:spcAft>
                <a:spcPts val="0"/>
              </a:spcAft>
              <a:buSzPts val="1800"/>
              <a:buChar char="•"/>
            </a:pPr>
            <a:r>
              <a:rPr lang="en-US"/>
              <a:t>Uncoated lenses for beam expander</a:t>
            </a:r>
            <a:endParaRPr/>
          </a:p>
          <a:p>
            <a:pPr indent="-228600" lvl="1" marL="685800" rtl="0" algn="l">
              <a:lnSpc>
                <a:spcPct val="90000"/>
              </a:lnSpc>
              <a:spcBef>
                <a:spcPts val="1000"/>
              </a:spcBef>
              <a:spcAft>
                <a:spcPts val="0"/>
              </a:spcAft>
              <a:buSzPts val="1800"/>
              <a:buChar char="•"/>
            </a:pPr>
            <a:r>
              <a:rPr lang="en-US"/>
              <a:t>Apertures</a:t>
            </a:r>
            <a:endParaRPr/>
          </a:p>
          <a:p>
            <a:pPr indent="-228600" lvl="2" marL="1143000" rtl="0" algn="l">
              <a:lnSpc>
                <a:spcPct val="90000"/>
              </a:lnSpc>
              <a:spcBef>
                <a:spcPts val="1000"/>
              </a:spcBef>
              <a:spcAft>
                <a:spcPts val="1000"/>
              </a:spcAft>
              <a:buSzPts val="1800"/>
              <a:buChar char="•"/>
            </a:pPr>
            <a:r>
              <a:rPr lang="en-US"/>
              <a:t>Reduces spot size for more accuracy while cutting optical power</a:t>
            </a:r>
            <a:endParaRPr/>
          </a:p>
        </p:txBody>
      </p:sp>
      <p:pic>
        <p:nvPicPr>
          <p:cNvPr id="234" name="Google Shape;234;p22"/>
          <p:cNvPicPr preferRelativeResize="0"/>
          <p:nvPr/>
        </p:nvPicPr>
        <p:blipFill rotWithShape="1">
          <a:blip r:embed="rId3">
            <a:alphaModFix/>
          </a:blip>
          <a:srcRect b="33315" l="29263" r="36178" t="19164"/>
          <a:stretch/>
        </p:blipFill>
        <p:spPr>
          <a:xfrm>
            <a:off x="9280950" y="3188800"/>
            <a:ext cx="2633250" cy="294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Motivation</a:t>
            </a:r>
            <a:endParaRPr/>
          </a:p>
        </p:txBody>
      </p:sp>
      <p:sp>
        <p:nvSpPr>
          <p:cNvPr id="98" name="Google Shape;98;p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Live Firearms</a:t>
            </a:r>
            <a:endParaRPr/>
          </a:p>
          <a:p>
            <a:pPr indent="-292100" lvl="1" marL="685800" rtl="0" algn="l">
              <a:lnSpc>
                <a:spcPct val="90000"/>
              </a:lnSpc>
              <a:spcBef>
                <a:spcPts val="1000"/>
              </a:spcBef>
              <a:spcAft>
                <a:spcPts val="0"/>
              </a:spcAft>
              <a:buClr>
                <a:schemeClr val="dk1"/>
              </a:buClr>
              <a:buSzPts val="2800"/>
              <a:buChar char="•"/>
            </a:pPr>
            <a:r>
              <a:rPr lang="en-US"/>
              <a:t>Expensive, inconvenient, dangerous, and harmful for the environment</a:t>
            </a:r>
            <a:endParaRPr/>
          </a:p>
          <a:p>
            <a:pPr indent="-165100" lvl="0" marL="228600" rtl="0" algn="l">
              <a:lnSpc>
                <a:spcPct val="90000"/>
              </a:lnSpc>
              <a:spcBef>
                <a:spcPts val="1000"/>
              </a:spcBef>
              <a:spcAft>
                <a:spcPts val="0"/>
              </a:spcAft>
              <a:buSzPts val="1800"/>
              <a:buChar char="•"/>
            </a:pPr>
            <a:r>
              <a:rPr lang="en-US"/>
              <a:t>Airsoft</a:t>
            </a:r>
            <a:endParaRPr/>
          </a:p>
          <a:p>
            <a:pPr indent="-228600" lvl="1" marL="685800" rtl="0" algn="l">
              <a:lnSpc>
                <a:spcPct val="90000"/>
              </a:lnSpc>
              <a:spcBef>
                <a:spcPts val="1000"/>
              </a:spcBef>
              <a:spcAft>
                <a:spcPts val="0"/>
              </a:spcAft>
              <a:buSzPts val="1800"/>
              <a:buChar char="•"/>
            </a:pPr>
            <a:r>
              <a:rPr lang="en-US"/>
              <a:t>Quite expensive and still harm the environment</a:t>
            </a:r>
            <a:endParaRPr/>
          </a:p>
          <a:p>
            <a:pPr indent="-228600" lvl="1" marL="685800" rtl="0" algn="l">
              <a:lnSpc>
                <a:spcPct val="90000"/>
              </a:lnSpc>
              <a:spcBef>
                <a:spcPts val="1000"/>
              </a:spcBef>
              <a:spcAft>
                <a:spcPts val="0"/>
              </a:spcAft>
              <a:buSzPts val="1800"/>
              <a:buChar char="•"/>
            </a:pPr>
            <a:r>
              <a:rPr lang="en-US"/>
              <a:t>Lack some features of real guns such as recoil</a:t>
            </a:r>
            <a:endParaRPr/>
          </a:p>
          <a:p>
            <a:pPr indent="-228600" lvl="0" marL="228600" rtl="0" algn="l">
              <a:lnSpc>
                <a:spcPct val="90000"/>
              </a:lnSpc>
              <a:spcBef>
                <a:spcPts val="1000"/>
              </a:spcBef>
              <a:spcAft>
                <a:spcPts val="0"/>
              </a:spcAft>
              <a:buClr>
                <a:schemeClr val="dk1"/>
              </a:buClr>
              <a:buSzPts val="2800"/>
              <a:buChar char="•"/>
            </a:pPr>
            <a:r>
              <a:rPr lang="en-US"/>
              <a:t> Lasers</a:t>
            </a:r>
            <a:endParaRPr/>
          </a:p>
          <a:p>
            <a:pPr indent="-292100" lvl="1" marL="685800" rtl="0" algn="l">
              <a:lnSpc>
                <a:spcPct val="90000"/>
              </a:lnSpc>
              <a:spcBef>
                <a:spcPts val="0"/>
              </a:spcBef>
              <a:spcAft>
                <a:spcPts val="0"/>
              </a:spcAft>
              <a:buClr>
                <a:schemeClr val="dk1"/>
              </a:buClr>
              <a:buSzPts val="2800"/>
              <a:buChar char="•"/>
            </a:pPr>
            <a:r>
              <a:rPr lang="en-US"/>
              <a:t>Decreased danger, environmental impact, and ammunition cost</a:t>
            </a:r>
            <a:endParaRPr/>
          </a:p>
          <a:p>
            <a:pPr indent="-292100" lvl="1" marL="685800" rtl="0" algn="l">
              <a:lnSpc>
                <a:spcPct val="90000"/>
              </a:lnSpc>
              <a:spcBef>
                <a:spcPts val="0"/>
              </a:spcBef>
              <a:spcAft>
                <a:spcPts val="0"/>
              </a:spcAft>
              <a:buClr>
                <a:schemeClr val="dk1"/>
              </a:buClr>
              <a:buSzPts val="2800"/>
              <a:buChar char="•"/>
            </a:pPr>
            <a:r>
              <a:rPr lang="en-US"/>
              <a:t>Portability and accessibility increased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3"/>
          <p:cNvPicPr preferRelativeResize="0"/>
          <p:nvPr/>
        </p:nvPicPr>
        <p:blipFill rotWithShape="1">
          <a:blip r:embed="rId3">
            <a:alphaModFix/>
          </a:blip>
          <a:srcRect b="0" l="0" r="0" t="0"/>
          <a:stretch/>
        </p:blipFill>
        <p:spPr>
          <a:xfrm>
            <a:off x="9568675" y="2177947"/>
            <a:ext cx="1533899" cy="1321553"/>
          </a:xfrm>
          <a:prstGeom prst="rect">
            <a:avLst/>
          </a:prstGeom>
          <a:noFill/>
          <a:ln>
            <a:noFill/>
          </a:ln>
        </p:spPr>
      </p:pic>
      <p:sp>
        <p:nvSpPr>
          <p:cNvPr id="241" name="Google Shape;241;p23"/>
          <p:cNvSpPr txBox="1"/>
          <p:nvPr>
            <p:ph idx="1" type="body"/>
          </p:nvPr>
        </p:nvSpPr>
        <p:spPr>
          <a:xfrm>
            <a:off x="635375" y="1545825"/>
            <a:ext cx="9617700" cy="4881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700"/>
              <a:buFont typeface="Calibri"/>
              <a:buChar char="•"/>
            </a:pPr>
            <a:r>
              <a:rPr lang="en-US" sz="2700">
                <a:solidFill>
                  <a:srgbClr val="000000"/>
                </a:solidFill>
              </a:rPr>
              <a:t>We chose to use IR receivers, which are photodiodes that:</a:t>
            </a:r>
            <a:endParaRPr sz="2700">
              <a:solidFill>
                <a:srgbClr val="000000"/>
              </a:solidFill>
            </a:endParaRPr>
          </a:p>
          <a:p>
            <a:pPr indent="-222250" lvl="1" marL="685800" rtl="0" algn="l">
              <a:lnSpc>
                <a:spcPct val="90000"/>
              </a:lnSpc>
              <a:spcBef>
                <a:spcPts val="1000"/>
              </a:spcBef>
              <a:spcAft>
                <a:spcPts val="0"/>
              </a:spcAft>
              <a:buClr>
                <a:srgbClr val="000000"/>
              </a:buClr>
              <a:buSzPts val="1700"/>
              <a:buFont typeface="Calibri"/>
              <a:buChar char="•"/>
            </a:pPr>
            <a:r>
              <a:rPr lang="en-US" sz="2300">
                <a:solidFill>
                  <a:srgbClr val="000000"/>
                </a:solidFill>
              </a:rPr>
              <a:t>Only detect modulated light</a:t>
            </a:r>
            <a:endParaRPr sz="2300">
              <a:solidFill>
                <a:srgbClr val="000000"/>
              </a:solidFill>
            </a:endParaRPr>
          </a:p>
          <a:p>
            <a:pPr indent="-222250" lvl="2" marL="1143000" rtl="0" algn="l">
              <a:lnSpc>
                <a:spcPct val="90000"/>
              </a:lnSpc>
              <a:spcBef>
                <a:spcPts val="1000"/>
              </a:spcBef>
              <a:spcAft>
                <a:spcPts val="0"/>
              </a:spcAft>
              <a:buClr>
                <a:srgbClr val="000000"/>
              </a:buClr>
              <a:buSzPts val="1700"/>
              <a:buFont typeface="Calibri"/>
              <a:buChar char="•"/>
            </a:pPr>
            <a:r>
              <a:rPr lang="en-US" sz="1900">
                <a:solidFill>
                  <a:srgbClr val="000000"/>
                </a:solidFill>
              </a:rPr>
              <a:t>Effective countermeasure against optical noise</a:t>
            </a:r>
            <a:endParaRPr sz="1900">
              <a:solidFill>
                <a:srgbClr val="000000"/>
              </a:solidFill>
            </a:endParaRPr>
          </a:p>
          <a:p>
            <a:pPr indent="-222250" lvl="1" marL="685800" rtl="0" algn="l">
              <a:lnSpc>
                <a:spcPct val="90000"/>
              </a:lnSpc>
              <a:spcBef>
                <a:spcPts val="1000"/>
              </a:spcBef>
              <a:spcAft>
                <a:spcPts val="0"/>
              </a:spcAft>
              <a:buClr>
                <a:srgbClr val="000000"/>
              </a:buClr>
              <a:buSzPts val="1700"/>
              <a:buFont typeface="Calibri"/>
              <a:buChar char="•"/>
            </a:pPr>
            <a:r>
              <a:rPr lang="en-US" sz="2300">
                <a:solidFill>
                  <a:srgbClr val="000000"/>
                </a:solidFill>
              </a:rPr>
              <a:t>Output a digital voltage signal upon receiving signal</a:t>
            </a:r>
            <a:endParaRPr sz="2100">
              <a:solidFill>
                <a:srgbClr val="000000"/>
              </a:solidFill>
            </a:endParaRPr>
          </a:p>
          <a:p>
            <a:pPr indent="-228600" lvl="0" marL="228600" rtl="0" algn="l">
              <a:lnSpc>
                <a:spcPct val="90000"/>
              </a:lnSpc>
              <a:spcBef>
                <a:spcPts val="1000"/>
              </a:spcBef>
              <a:spcAft>
                <a:spcPts val="0"/>
              </a:spcAft>
              <a:buClr>
                <a:srgbClr val="000000"/>
              </a:buClr>
              <a:buSzPts val="2700"/>
              <a:buFont typeface="Calibri"/>
              <a:buChar char="•"/>
            </a:pPr>
            <a:r>
              <a:rPr lang="en-US" sz="2700"/>
              <a:t>VS1838B </a:t>
            </a:r>
            <a:r>
              <a:rPr lang="en-US" sz="2700"/>
              <a:t>IR receivers ($0.05 each)</a:t>
            </a:r>
            <a:endParaRPr sz="2700"/>
          </a:p>
          <a:p>
            <a:pPr indent="-222250" lvl="1" marL="685800" rtl="0" algn="l">
              <a:lnSpc>
                <a:spcPct val="90000"/>
              </a:lnSpc>
              <a:spcBef>
                <a:spcPts val="1000"/>
              </a:spcBef>
              <a:spcAft>
                <a:spcPts val="0"/>
              </a:spcAft>
              <a:buSzPts val="1700"/>
              <a:buFont typeface="Calibri"/>
              <a:buChar char="•"/>
            </a:pPr>
            <a:r>
              <a:rPr lang="en-US" sz="2300"/>
              <a:t>Reacts to 940nm light modulated at 38 kHz frequency</a:t>
            </a:r>
            <a:endParaRPr sz="2300"/>
          </a:p>
          <a:p>
            <a:pPr indent="-222250" lvl="1" marL="685800" rtl="0" algn="l">
              <a:lnSpc>
                <a:spcPct val="90000"/>
              </a:lnSpc>
              <a:spcBef>
                <a:spcPts val="1000"/>
              </a:spcBef>
              <a:spcAft>
                <a:spcPts val="0"/>
              </a:spcAft>
              <a:buSzPts val="1700"/>
              <a:buFont typeface="Calibri"/>
              <a:buChar char="•"/>
            </a:pPr>
            <a:r>
              <a:rPr lang="en-US" sz="2300"/>
              <a:t>Outputs 0.3V signal in response</a:t>
            </a:r>
            <a:endParaRPr sz="2300"/>
          </a:p>
          <a:p>
            <a:pPr indent="-222250" lvl="1" marL="685800" rtl="0" algn="l">
              <a:lnSpc>
                <a:spcPct val="90000"/>
              </a:lnSpc>
              <a:spcBef>
                <a:spcPts val="1000"/>
              </a:spcBef>
              <a:spcAft>
                <a:spcPts val="1000"/>
              </a:spcAft>
              <a:buSzPts val="1700"/>
              <a:buChar char="•"/>
            </a:pPr>
            <a:r>
              <a:rPr lang="en-US" sz="2300"/>
              <a:t>Low </a:t>
            </a:r>
            <a:r>
              <a:rPr lang="en-US" sz="2300">
                <a:solidFill>
                  <a:srgbClr val="202124"/>
                </a:solidFill>
                <a:highlight>
                  <a:srgbClr val="FFFFFF"/>
                </a:highlight>
              </a:rPr>
              <a:t>supply current (500 uA idle)</a:t>
            </a:r>
            <a:endParaRPr sz="2300">
              <a:solidFill>
                <a:srgbClr val="202124"/>
              </a:solidFill>
              <a:highlight>
                <a:srgbClr val="FFFFFF"/>
              </a:highlight>
            </a:endParaRPr>
          </a:p>
        </p:txBody>
      </p:sp>
      <p:sp>
        <p:nvSpPr>
          <p:cNvPr id="242" name="Google Shape;242;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Photodetector Selection </a:t>
            </a:r>
            <a:endParaRPr/>
          </a:p>
        </p:txBody>
      </p:sp>
      <p:pic>
        <p:nvPicPr>
          <p:cNvPr id="243" name="Google Shape;243;p23"/>
          <p:cNvPicPr preferRelativeResize="0"/>
          <p:nvPr/>
        </p:nvPicPr>
        <p:blipFill rotWithShape="1">
          <a:blip r:embed="rId4">
            <a:alphaModFix/>
          </a:blip>
          <a:srcRect b="8242" l="9166" r="4439" t="7722"/>
          <a:stretch/>
        </p:blipFill>
        <p:spPr>
          <a:xfrm>
            <a:off x="8463600" y="3463775"/>
            <a:ext cx="3390350" cy="2849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dbf9dd0f46_2_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Target Board LED Selection</a:t>
            </a:r>
            <a:endParaRPr/>
          </a:p>
        </p:txBody>
      </p:sp>
      <p:sp>
        <p:nvSpPr>
          <p:cNvPr id="250" name="Google Shape;250;g1dbf9dd0f46_2_20"/>
          <p:cNvSpPr txBox="1"/>
          <p:nvPr>
            <p:ph idx="1" type="body"/>
          </p:nvPr>
        </p:nvSpPr>
        <p:spPr>
          <a:xfrm>
            <a:off x="793550" y="1772050"/>
            <a:ext cx="106872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We chose to use LED strips placed on the target board</a:t>
            </a:r>
            <a:endParaRPr/>
          </a:p>
          <a:p>
            <a:pPr indent="-342900" lvl="0" marL="457200" rtl="0" algn="l">
              <a:lnSpc>
                <a:spcPct val="90000"/>
              </a:lnSpc>
              <a:spcBef>
                <a:spcPts val="1000"/>
              </a:spcBef>
              <a:spcAft>
                <a:spcPts val="0"/>
              </a:spcAft>
              <a:buSzPts val="1800"/>
              <a:buChar char="•"/>
            </a:pPr>
            <a:r>
              <a:rPr lang="en-US"/>
              <a:t>ALITOVE</a:t>
            </a:r>
            <a:r>
              <a:rPr lang="en-US"/>
              <a:t> WS2812B LED Strip ($24)</a:t>
            </a:r>
            <a:endParaRPr/>
          </a:p>
          <a:p>
            <a:pPr indent="-342900" lvl="1" marL="914400" rtl="0" algn="l">
              <a:lnSpc>
                <a:spcPct val="90000"/>
              </a:lnSpc>
              <a:spcBef>
                <a:spcPts val="1000"/>
              </a:spcBef>
              <a:spcAft>
                <a:spcPts val="0"/>
              </a:spcAft>
              <a:buSzPts val="1800"/>
              <a:buChar char="•"/>
            </a:pPr>
            <a:r>
              <a:rPr lang="en-US"/>
              <a:t>5V</a:t>
            </a:r>
            <a:endParaRPr/>
          </a:p>
          <a:p>
            <a:pPr indent="-342900" lvl="1" marL="914400" rtl="0" algn="l">
              <a:lnSpc>
                <a:spcPct val="90000"/>
              </a:lnSpc>
              <a:spcBef>
                <a:spcPts val="1000"/>
              </a:spcBef>
              <a:spcAft>
                <a:spcPts val="1000"/>
              </a:spcAft>
              <a:buSzPts val="1800"/>
              <a:buChar char="•"/>
            </a:pPr>
            <a:r>
              <a:rPr lang="en-US"/>
              <a:t>Programmable</a:t>
            </a:r>
            <a:endParaRPr/>
          </a:p>
        </p:txBody>
      </p:sp>
      <p:pic>
        <p:nvPicPr>
          <p:cNvPr id="251" name="Google Shape;251;g1dbf9dd0f46_2_20"/>
          <p:cNvPicPr preferRelativeResize="0"/>
          <p:nvPr/>
        </p:nvPicPr>
        <p:blipFill>
          <a:blip r:embed="rId3">
            <a:alphaModFix/>
          </a:blip>
          <a:stretch>
            <a:fillRect/>
          </a:stretch>
        </p:blipFill>
        <p:spPr>
          <a:xfrm>
            <a:off x="8034595" y="3013375"/>
            <a:ext cx="3685050" cy="3636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1dbf9dd0f46_2_26"/>
          <p:cNvPicPr preferRelativeResize="0"/>
          <p:nvPr/>
        </p:nvPicPr>
        <p:blipFill rotWithShape="1">
          <a:blip r:embed="rId3">
            <a:alphaModFix/>
          </a:blip>
          <a:srcRect b="0" l="0" r="0" t="0"/>
          <a:stretch/>
        </p:blipFill>
        <p:spPr>
          <a:xfrm>
            <a:off x="9927325" y="2024125"/>
            <a:ext cx="2089725" cy="2089725"/>
          </a:xfrm>
          <a:prstGeom prst="rect">
            <a:avLst/>
          </a:prstGeom>
          <a:noFill/>
          <a:ln>
            <a:noFill/>
          </a:ln>
        </p:spPr>
      </p:pic>
      <p:sp>
        <p:nvSpPr>
          <p:cNvPr id="258" name="Google Shape;258;g1dbf9dd0f46_2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IR Flashlight LED Selection	</a:t>
            </a:r>
            <a:endParaRPr/>
          </a:p>
        </p:txBody>
      </p:sp>
      <p:sp>
        <p:nvSpPr>
          <p:cNvPr id="259" name="Google Shape;259;g1dbf9dd0f46_2_26"/>
          <p:cNvSpPr txBox="1"/>
          <p:nvPr>
            <p:ph idx="1" type="body"/>
          </p:nvPr>
        </p:nvSpPr>
        <p:spPr>
          <a:xfrm>
            <a:off x="838200" y="181597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Only needed to worry about the optical power and wavelength</a:t>
            </a:r>
            <a:endParaRPr/>
          </a:p>
          <a:p>
            <a:pPr indent="-342900" lvl="1" marL="914400" rtl="0" algn="l">
              <a:lnSpc>
                <a:spcPct val="90000"/>
              </a:lnSpc>
              <a:spcBef>
                <a:spcPts val="1000"/>
              </a:spcBef>
              <a:spcAft>
                <a:spcPts val="0"/>
              </a:spcAft>
              <a:buSzPts val="1800"/>
              <a:buChar char="•"/>
            </a:pPr>
            <a:r>
              <a:rPr lang="en-US"/>
              <a:t>Flashlight lens system will change the angle of the light</a:t>
            </a:r>
            <a:endParaRPr/>
          </a:p>
          <a:p>
            <a:pPr indent="-342900" lvl="1" marL="914400" rtl="0" algn="l">
              <a:lnSpc>
                <a:spcPct val="90000"/>
              </a:lnSpc>
              <a:spcBef>
                <a:spcPts val="1000"/>
              </a:spcBef>
              <a:spcAft>
                <a:spcPts val="0"/>
              </a:spcAft>
              <a:buSzPts val="1800"/>
              <a:buChar char="•"/>
            </a:pPr>
            <a:r>
              <a:rPr lang="en-US"/>
              <a:t>Wavelength must be detectable by CMOS camera</a:t>
            </a:r>
            <a:endParaRPr/>
          </a:p>
          <a:p>
            <a:pPr indent="-342900" lvl="0" marL="457200" rtl="0" algn="l">
              <a:lnSpc>
                <a:spcPct val="90000"/>
              </a:lnSpc>
              <a:spcBef>
                <a:spcPts val="1000"/>
              </a:spcBef>
              <a:spcAft>
                <a:spcPts val="0"/>
              </a:spcAft>
              <a:buSzPts val="1800"/>
              <a:buChar char="•"/>
            </a:pPr>
            <a:r>
              <a:rPr lang="en-US"/>
              <a:t>Osram Opto SFH 4555 ($0.49)</a:t>
            </a:r>
            <a:endParaRPr/>
          </a:p>
          <a:p>
            <a:pPr indent="-342900" lvl="1" marL="914400" rtl="0" algn="l">
              <a:lnSpc>
                <a:spcPct val="90000"/>
              </a:lnSpc>
              <a:spcBef>
                <a:spcPts val="1000"/>
              </a:spcBef>
              <a:spcAft>
                <a:spcPts val="0"/>
              </a:spcAft>
              <a:buSzPts val="1800"/>
              <a:buChar char="•"/>
            </a:pPr>
            <a:r>
              <a:rPr lang="en-US"/>
              <a:t>860 nm Through Hole LED</a:t>
            </a:r>
            <a:endParaRPr/>
          </a:p>
          <a:p>
            <a:pPr indent="-342900" lvl="1" marL="914400" rtl="0" algn="l">
              <a:lnSpc>
                <a:spcPct val="90000"/>
              </a:lnSpc>
              <a:spcBef>
                <a:spcPts val="1000"/>
              </a:spcBef>
              <a:spcAft>
                <a:spcPts val="1000"/>
              </a:spcAft>
              <a:buSzPts val="1800"/>
              <a:buChar char="•"/>
            </a:pPr>
            <a:r>
              <a:rPr lang="en-US"/>
              <a:t>550mW/sr @ 100mA</a:t>
            </a:r>
            <a:endParaRPr/>
          </a:p>
        </p:txBody>
      </p:sp>
      <p:pic>
        <p:nvPicPr>
          <p:cNvPr id="260" name="Google Shape;260;g1dbf9dd0f46_2_26"/>
          <p:cNvPicPr preferRelativeResize="0"/>
          <p:nvPr/>
        </p:nvPicPr>
        <p:blipFill rotWithShape="1">
          <a:blip r:embed="rId4">
            <a:alphaModFix/>
          </a:blip>
          <a:srcRect b="0" l="0" r="0" t="0"/>
          <a:stretch/>
        </p:blipFill>
        <p:spPr>
          <a:xfrm>
            <a:off x="5888225" y="4316250"/>
            <a:ext cx="6224525" cy="2430675"/>
          </a:xfrm>
          <a:prstGeom prst="rect">
            <a:avLst/>
          </a:prstGeom>
          <a:noFill/>
          <a:ln>
            <a:noFill/>
          </a:ln>
        </p:spPr>
      </p:pic>
      <p:sp>
        <p:nvSpPr>
          <p:cNvPr id="261" name="Google Shape;261;g1dbf9dd0f46_2_26"/>
          <p:cNvSpPr txBox="1"/>
          <p:nvPr/>
        </p:nvSpPr>
        <p:spPr>
          <a:xfrm>
            <a:off x="7627725" y="3839250"/>
            <a:ext cx="36345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Calibri"/>
                <a:ea typeface="Calibri"/>
                <a:cs typeface="Calibri"/>
                <a:sym typeface="Calibri"/>
              </a:rPr>
              <a:t>CMOS Spectral Sensitivity</a:t>
            </a:r>
            <a:endParaRPr b="1" i="0" sz="19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1dbf9dd0f46_2_54"/>
          <p:cNvPicPr preferRelativeResize="0"/>
          <p:nvPr/>
        </p:nvPicPr>
        <p:blipFill rotWithShape="1">
          <a:blip r:embed="rId3">
            <a:alphaModFix/>
          </a:blip>
          <a:srcRect b="0" l="0" r="0" t="0"/>
          <a:stretch/>
        </p:blipFill>
        <p:spPr>
          <a:xfrm>
            <a:off x="9773373" y="4799748"/>
            <a:ext cx="2269625" cy="1955450"/>
          </a:xfrm>
          <a:prstGeom prst="rect">
            <a:avLst/>
          </a:prstGeom>
          <a:noFill/>
          <a:ln>
            <a:noFill/>
          </a:ln>
        </p:spPr>
      </p:pic>
      <p:sp>
        <p:nvSpPr>
          <p:cNvPr id="268" name="Google Shape;268;g1dbf9dd0f46_2_54"/>
          <p:cNvSpPr txBox="1"/>
          <p:nvPr>
            <p:ph type="title"/>
          </p:nvPr>
        </p:nvSpPr>
        <p:spPr>
          <a:xfrm>
            <a:off x="838200" y="2889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CMOS Camera and LCD Display</a:t>
            </a:r>
            <a:endParaRPr/>
          </a:p>
        </p:txBody>
      </p:sp>
      <p:sp>
        <p:nvSpPr>
          <p:cNvPr id="269" name="Google Shape;269;g1dbf9dd0f46_2_5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We used analog video transmission</a:t>
            </a:r>
            <a:endParaRPr/>
          </a:p>
          <a:p>
            <a:pPr indent="-342900" lvl="1" marL="914400" rtl="0" algn="l">
              <a:lnSpc>
                <a:spcPct val="90000"/>
              </a:lnSpc>
              <a:spcBef>
                <a:spcPts val="1000"/>
              </a:spcBef>
              <a:spcAft>
                <a:spcPts val="0"/>
              </a:spcAft>
              <a:buSzPts val="1800"/>
              <a:buChar char="•"/>
            </a:pPr>
            <a:r>
              <a:rPr lang="en-US"/>
              <a:t>Digital requires extra computing device (Raspberry Pi) just to send video</a:t>
            </a:r>
            <a:endParaRPr/>
          </a:p>
          <a:p>
            <a:pPr indent="-342900" lvl="0" marL="457200" rtl="0" algn="l">
              <a:lnSpc>
                <a:spcPct val="90000"/>
              </a:lnSpc>
              <a:spcBef>
                <a:spcPts val="1000"/>
              </a:spcBef>
              <a:spcAft>
                <a:spcPts val="0"/>
              </a:spcAft>
              <a:buSzPts val="1800"/>
              <a:buChar char="•"/>
            </a:pPr>
            <a:r>
              <a:rPr lang="en-US"/>
              <a:t>Needed best image quality, no IR filter, and good light gathering</a:t>
            </a:r>
            <a:endParaRPr/>
          </a:p>
          <a:p>
            <a:pPr indent="-342900" lvl="0" marL="457200" rtl="0" algn="l">
              <a:lnSpc>
                <a:spcPct val="90000"/>
              </a:lnSpc>
              <a:spcBef>
                <a:spcPts val="1000"/>
              </a:spcBef>
              <a:spcAft>
                <a:spcPts val="0"/>
              </a:spcAft>
              <a:buSzPts val="1800"/>
              <a:buChar char="•"/>
            </a:pPr>
            <a:r>
              <a:rPr lang="en-US"/>
              <a:t>PixelMan PMD2A Camera ($40)</a:t>
            </a:r>
            <a:endParaRPr/>
          </a:p>
          <a:p>
            <a:pPr indent="-342900" lvl="1" marL="914400" rtl="0" algn="l">
              <a:lnSpc>
                <a:spcPct val="90000"/>
              </a:lnSpc>
              <a:spcBef>
                <a:spcPts val="1000"/>
              </a:spcBef>
              <a:spcAft>
                <a:spcPts val="0"/>
              </a:spcAft>
              <a:buSzPts val="1800"/>
              <a:buChar char="•"/>
            </a:pPr>
            <a:r>
              <a:rPr lang="en-US"/>
              <a:t>F/1.4 lens system and 1/2.7 inch color CMOS designed for low-light</a:t>
            </a:r>
            <a:endParaRPr/>
          </a:p>
          <a:p>
            <a:pPr indent="-342900" lvl="1" marL="914400" rtl="0" algn="l">
              <a:lnSpc>
                <a:spcPct val="90000"/>
              </a:lnSpc>
              <a:spcBef>
                <a:spcPts val="1000"/>
              </a:spcBef>
              <a:spcAft>
                <a:spcPts val="0"/>
              </a:spcAft>
              <a:buSzPts val="1800"/>
              <a:buChar char="•"/>
            </a:pPr>
            <a:r>
              <a:rPr lang="en-US"/>
              <a:t>1080p with 170 degree FOV</a:t>
            </a:r>
            <a:endParaRPr/>
          </a:p>
          <a:p>
            <a:pPr indent="-342900" lvl="0" marL="457200" rtl="0" algn="l">
              <a:lnSpc>
                <a:spcPct val="90000"/>
              </a:lnSpc>
              <a:spcBef>
                <a:spcPts val="1000"/>
              </a:spcBef>
              <a:spcAft>
                <a:spcPts val="1000"/>
              </a:spcAft>
              <a:buSzPts val="1800"/>
              <a:buChar char="•"/>
            </a:pPr>
            <a:r>
              <a:rPr lang="en-US"/>
              <a:t>Padarsey 5 inch TFT LCD Color Monitor ($25)</a:t>
            </a:r>
            <a:endParaRPr/>
          </a:p>
        </p:txBody>
      </p:sp>
      <p:pic>
        <p:nvPicPr>
          <p:cNvPr id="270" name="Google Shape;270;g1dbf9dd0f46_2_54"/>
          <p:cNvPicPr preferRelativeResize="0"/>
          <p:nvPr/>
        </p:nvPicPr>
        <p:blipFill rotWithShape="1">
          <a:blip r:embed="rId4">
            <a:alphaModFix/>
          </a:blip>
          <a:srcRect b="44894" l="0" r="0" t="0"/>
          <a:stretch/>
        </p:blipFill>
        <p:spPr>
          <a:xfrm>
            <a:off x="7391175" y="5209698"/>
            <a:ext cx="2213950" cy="15937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1dbf9dd0f46_2_6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Increases the spot size of the laser</a:t>
            </a:r>
            <a:endParaRPr/>
          </a:p>
          <a:p>
            <a:pPr indent="-342900" lvl="0" marL="457200" rtl="0" algn="l">
              <a:lnSpc>
                <a:spcPct val="90000"/>
              </a:lnSpc>
              <a:spcBef>
                <a:spcPts val="1000"/>
              </a:spcBef>
              <a:spcAft>
                <a:spcPts val="0"/>
              </a:spcAft>
              <a:buSzPts val="1800"/>
              <a:buChar char="•"/>
            </a:pPr>
            <a:r>
              <a:rPr lang="en-US"/>
              <a:t>Decreases the divergence angle of the collimated beam</a:t>
            </a:r>
            <a:endParaRPr/>
          </a:p>
          <a:p>
            <a:pPr indent="-342900" lvl="1" marL="914400" rtl="0" algn="l">
              <a:lnSpc>
                <a:spcPct val="90000"/>
              </a:lnSpc>
              <a:spcBef>
                <a:spcPts val="1000"/>
              </a:spcBef>
              <a:spcAft>
                <a:spcPts val="0"/>
              </a:spcAft>
              <a:buSzPts val="1800"/>
              <a:buChar char="•"/>
            </a:pPr>
            <a:r>
              <a:rPr lang="en-US"/>
              <a:t>The smaller the angle, the longer the range the rifle can be used </a:t>
            </a:r>
            <a:endParaRPr/>
          </a:p>
          <a:p>
            <a:pPr indent="-342900" lvl="0" marL="457200" rtl="0" algn="l">
              <a:lnSpc>
                <a:spcPct val="90000"/>
              </a:lnSpc>
              <a:spcBef>
                <a:spcPts val="1000"/>
              </a:spcBef>
              <a:spcAft>
                <a:spcPts val="0"/>
              </a:spcAft>
              <a:buSzPts val="1800"/>
              <a:buChar char="•"/>
            </a:pPr>
            <a:r>
              <a:rPr lang="en-US"/>
              <a:t>Galilean beam expander</a:t>
            </a:r>
            <a:endParaRPr/>
          </a:p>
          <a:p>
            <a:pPr indent="-342900" lvl="1" marL="914400" rtl="0" algn="l">
              <a:lnSpc>
                <a:spcPct val="90000"/>
              </a:lnSpc>
              <a:spcBef>
                <a:spcPts val="1000"/>
              </a:spcBef>
              <a:spcAft>
                <a:spcPts val="0"/>
              </a:spcAft>
              <a:buSzPts val="1800"/>
              <a:buChar char="•"/>
            </a:pPr>
            <a:r>
              <a:rPr lang="en-US"/>
              <a:t>Less space than using two positive lenses (Keplerian)</a:t>
            </a:r>
            <a:endParaRPr/>
          </a:p>
          <a:p>
            <a:pPr indent="-342900" lvl="1" marL="914400" rtl="0" algn="l">
              <a:lnSpc>
                <a:spcPct val="90000"/>
              </a:lnSpc>
              <a:spcBef>
                <a:spcPts val="1000"/>
              </a:spcBef>
              <a:spcAft>
                <a:spcPts val="0"/>
              </a:spcAft>
              <a:buSzPts val="1800"/>
              <a:buChar char="•"/>
            </a:pPr>
            <a:r>
              <a:rPr lang="en-US"/>
              <a:t>-25 EFL biconcave and 200 EFL biconvex</a:t>
            </a:r>
            <a:endParaRPr/>
          </a:p>
          <a:p>
            <a:pPr indent="-342900" lvl="2" marL="1371600" rtl="0" algn="l">
              <a:lnSpc>
                <a:spcPct val="90000"/>
              </a:lnSpc>
              <a:spcBef>
                <a:spcPts val="1000"/>
              </a:spcBef>
              <a:spcAft>
                <a:spcPts val="1000"/>
              </a:spcAft>
              <a:buSzPts val="1800"/>
              <a:buChar char="•"/>
            </a:pPr>
            <a:r>
              <a:rPr lang="en-US"/>
              <a:t>8x Spot size increase and 87.5% decrease in divergence angle</a:t>
            </a:r>
            <a:endParaRPr/>
          </a:p>
        </p:txBody>
      </p:sp>
      <p:sp>
        <p:nvSpPr>
          <p:cNvPr id="277" name="Google Shape;277;g1dbf9dd0f46_2_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Beam Expander</a:t>
            </a:r>
            <a:endParaRPr/>
          </a:p>
        </p:txBody>
      </p:sp>
      <p:pic>
        <p:nvPicPr>
          <p:cNvPr id="278" name="Google Shape;278;g1dbf9dd0f46_2_62"/>
          <p:cNvPicPr preferRelativeResize="0"/>
          <p:nvPr/>
        </p:nvPicPr>
        <p:blipFill>
          <a:blip r:embed="rId3">
            <a:alphaModFix/>
          </a:blip>
          <a:stretch>
            <a:fillRect/>
          </a:stretch>
        </p:blipFill>
        <p:spPr>
          <a:xfrm>
            <a:off x="9039825" y="3706177"/>
            <a:ext cx="2424150" cy="274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1dbf9dd0f46_2_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Target Board Lens System</a:t>
            </a:r>
            <a:endParaRPr/>
          </a:p>
        </p:txBody>
      </p:sp>
      <p:sp>
        <p:nvSpPr>
          <p:cNvPr id="285" name="Google Shape;285;g1dbf9dd0f46_2_7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3D Printed PETG Plano-concave lenses</a:t>
            </a:r>
            <a:endParaRPr/>
          </a:p>
          <a:p>
            <a:pPr indent="-342900" lvl="1" marL="914400" rtl="0" algn="l">
              <a:lnSpc>
                <a:spcPct val="90000"/>
              </a:lnSpc>
              <a:spcBef>
                <a:spcPts val="1000"/>
              </a:spcBef>
              <a:spcAft>
                <a:spcPts val="0"/>
              </a:spcAft>
              <a:buSzPts val="1800"/>
              <a:buChar char="•"/>
            </a:pPr>
            <a:r>
              <a:rPr lang="en-US"/>
              <a:t>Expands all incoming light through refraction and scattering</a:t>
            </a:r>
            <a:endParaRPr/>
          </a:p>
          <a:p>
            <a:pPr indent="-342900" lvl="2" marL="1371600" rtl="0" algn="l">
              <a:lnSpc>
                <a:spcPct val="90000"/>
              </a:lnSpc>
              <a:spcBef>
                <a:spcPts val="1000"/>
              </a:spcBef>
              <a:spcAft>
                <a:spcPts val="0"/>
              </a:spcAft>
              <a:buSzPts val="1800"/>
              <a:buChar char="•"/>
            </a:pPr>
            <a:r>
              <a:rPr lang="en-US"/>
              <a:t>Significantly reduces optical noise</a:t>
            </a:r>
            <a:endParaRPr/>
          </a:p>
          <a:p>
            <a:pPr indent="-342900" lvl="2" marL="1371600" rtl="0" algn="l">
              <a:lnSpc>
                <a:spcPct val="90000"/>
              </a:lnSpc>
              <a:spcBef>
                <a:spcPts val="1000"/>
              </a:spcBef>
              <a:spcAft>
                <a:spcPts val="1000"/>
              </a:spcAft>
              <a:buSzPts val="1800"/>
              <a:buChar char="•"/>
            </a:pPr>
            <a:r>
              <a:rPr lang="en-US"/>
              <a:t>Laser beam expands, reducing amount of IR receivers needed in a target area</a:t>
            </a:r>
            <a:endParaRPr/>
          </a:p>
        </p:txBody>
      </p:sp>
      <p:pic>
        <p:nvPicPr>
          <p:cNvPr id="286" name="Google Shape;286;g1dbf9dd0f46_2_70"/>
          <p:cNvPicPr preferRelativeResize="0"/>
          <p:nvPr/>
        </p:nvPicPr>
        <p:blipFill rotWithShape="1">
          <a:blip r:embed="rId3">
            <a:alphaModFix/>
          </a:blip>
          <a:srcRect b="-1748" l="774" r="2401" t="1750"/>
          <a:stretch/>
        </p:blipFill>
        <p:spPr>
          <a:xfrm>
            <a:off x="5908254" y="4665425"/>
            <a:ext cx="4596971" cy="2047075"/>
          </a:xfrm>
          <a:prstGeom prst="rect">
            <a:avLst/>
          </a:prstGeom>
          <a:noFill/>
          <a:ln>
            <a:noFill/>
          </a:ln>
        </p:spPr>
      </p:pic>
      <p:pic>
        <p:nvPicPr>
          <p:cNvPr id="287" name="Google Shape;287;g1dbf9dd0f46_2_70"/>
          <p:cNvPicPr preferRelativeResize="0"/>
          <p:nvPr/>
        </p:nvPicPr>
        <p:blipFill rotWithShape="1">
          <a:blip r:embed="rId4">
            <a:alphaModFix/>
          </a:blip>
          <a:srcRect b="54059" l="0" r="0" t="5967"/>
          <a:stretch/>
        </p:blipFill>
        <p:spPr>
          <a:xfrm>
            <a:off x="725425" y="4728272"/>
            <a:ext cx="3605276" cy="1921374"/>
          </a:xfrm>
          <a:prstGeom prst="rect">
            <a:avLst/>
          </a:prstGeom>
          <a:noFill/>
          <a:ln>
            <a:noFill/>
          </a:ln>
        </p:spPr>
      </p:pic>
      <p:sp>
        <p:nvSpPr>
          <p:cNvPr id="288" name="Google Shape;288;g1dbf9dd0f46_2_70"/>
          <p:cNvSpPr txBox="1"/>
          <p:nvPr/>
        </p:nvSpPr>
        <p:spPr>
          <a:xfrm>
            <a:off x="7677844" y="4300050"/>
            <a:ext cx="10578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Testing</a:t>
            </a:r>
            <a:endParaRPr b="0" i="0" sz="1700" u="none" cap="none" strike="noStrike">
              <a:solidFill>
                <a:schemeClr val="dk1"/>
              </a:solidFill>
              <a:latin typeface="Calibri"/>
              <a:ea typeface="Calibri"/>
              <a:cs typeface="Calibri"/>
              <a:sym typeface="Calibri"/>
            </a:endParaRPr>
          </a:p>
        </p:txBody>
      </p:sp>
      <p:sp>
        <p:nvSpPr>
          <p:cNvPr id="289" name="Google Shape;289;g1dbf9dd0f46_2_70"/>
          <p:cNvSpPr txBox="1"/>
          <p:nvPr/>
        </p:nvSpPr>
        <p:spPr>
          <a:xfrm>
            <a:off x="2012175" y="4300050"/>
            <a:ext cx="1570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Concept</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1dbf9dd0f46_2_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Rifle Scope</a:t>
            </a:r>
            <a:endParaRPr/>
          </a:p>
        </p:txBody>
      </p:sp>
      <p:sp>
        <p:nvSpPr>
          <p:cNvPr id="296" name="Google Shape;296;g1dbf9dd0f46_2_8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6 lenses total, 4 achromatic doublets</a:t>
            </a:r>
            <a:endParaRPr/>
          </a:p>
          <a:p>
            <a:pPr indent="-342900" lvl="0" marL="457200" rtl="0" algn="l">
              <a:lnSpc>
                <a:spcPct val="90000"/>
              </a:lnSpc>
              <a:spcBef>
                <a:spcPts val="1000"/>
              </a:spcBef>
              <a:spcAft>
                <a:spcPts val="0"/>
              </a:spcAft>
              <a:buSzPts val="1800"/>
              <a:buChar char="•"/>
            </a:pPr>
            <a:r>
              <a:rPr lang="en-US"/>
              <a:t>Collimated and aberration corrected with 4x magnification</a:t>
            </a:r>
            <a:endParaRPr/>
          </a:p>
          <a:p>
            <a:pPr indent="-342900" lvl="1" marL="914400" rtl="0" algn="l">
              <a:lnSpc>
                <a:spcPct val="90000"/>
              </a:lnSpc>
              <a:spcBef>
                <a:spcPts val="1000"/>
              </a:spcBef>
              <a:spcAft>
                <a:spcPts val="0"/>
              </a:spcAft>
              <a:buSzPts val="1800"/>
              <a:buChar char="•"/>
            </a:pPr>
            <a:r>
              <a:rPr lang="en-US"/>
              <a:t>Zemax angular resolution is 0.125 mrad </a:t>
            </a:r>
            <a:endParaRPr/>
          </a:p>
          <a:p>
            <a:pPr indent="-342900" lvl="2" marL="1371600" rtl="0" algn="l">
              <a:lnSpc>
                <a:spcPct val="90000"/>
              </a:lnSpc>
              <a:spcBef>
                <a:spcPts val="1000"/>
              </a:spcBef>
              <a:spcAft>
                <a:spcPts val="0"/>
              </a:spcAft>
              <a:buSzPts val="1800"/>
              <a:buChar char="•"/>
            </a:pPr>
            <a:r>
              <a:rPr lang="en-US"/>
              <a:t>Experimentally tested to be 0.135 mrad</a:t>
            </a:r>
            <a:endParaRPr/>
          </a:p>
          <a:p>
            <a:pPr indent="-342900" lvl="1" marL="914400" rtl="0" algn="l">
              <a:lnSpc>
                <a:spcPct val="90000"/>
              </a:lnSpc>
              <a:spcBef>
                <a:spcPts val="1000"/>
              </a:spcBef>
              <a:spcAft>
                <a:spcPts val="1000"/>
              </a:spcAft>
              <a:buSzPts val="1800"/>
              <a:buChar char="•"/>
            </a:pPr>
            <a:r>
              <a:rPr lang="en-US"/>
              <a:t>Light Transmission measured at ~80%</a:t>
            </a:r>
            <a:endParaRPr/>
          </a:p>
        </p:txBody>
      </p:sp>
      <p:pic>
        <p:nvPicPr>
          <p:cNvPr id="297" name="Google Shape;297;g1dbf9dd0f46_2_87"/>
          <p:cNvPicPr preferRelativeResize="0"/>
          <p:nvPr/>
        </p:nvPicPr>
        <p:blipFill rotWithShape="1">
          <a:blip r:embed="rId3">
            <a:alphaModFix/>
          </a:blip>
          <a:srcRect b="0" l="0" r="0" t="0"/>
          <a:stretch/>
        </p:blipFill>
        <p:spPr>
          <a:xfrm>
            <a:off x="102650" y="4636025"/>
            <a:ext cx="5169351" cy="2050775"/>
          </a:xfrm>
          <a:prstGeom prst="rect">
            <a:avLst/>
          </a:prstGeom>
          <a:noFill/>
          <a:ln>
            <a:noFill/>
          </a:ln>
        </p:spPr>
      </p:pic>
      <p:pic>
        <p:nvPicPr>
          <p:cNvPr id="298" name="Google Shape;298;g1dbf9dd0f46_2_87"/>
          <p:cNvPicPr preferRelativeResize="0"/>
          <p:nvPr/>
        </p:nvPicPr>
        <p:blipFill rotWithShape="1">
          <a:blip r:embed="rId4">
            <a:alphaModFix/>
          </a:blip>
          <a:srcRect b="0" l="3053" r="0" t="4333"/>
          <a:stretch/>
        </p:blipFill>
        <p:spPr>
          <a:xfrm>
            <a:off x="5536850" y="4465475"/>
            <a:ext cx="3136144" cy="2392525"/>
          </a:xfrm>
          <a:prstGeom prst="rect">
            <a:avLst/>
          </a:prstGeom>
          <a:noFill/>
          <a:ln>
            <a:noFill/>
          </a:ln>
        </p:spPr>
      </p:pic>
      <p:sp>
        <p:nvSpPr>
          <p:cNvPr id="299" name="Google Shape;299;g1dbf9dd0f46_2_87"/>
          <p:cNvSpPr txBox="1"/>
          <p:nvPr/>
        </p:nvSpPr>
        <p:spPr>
          <a:xfrm>
            <a:off x="6688038" y="4060675"/>
            <a:ext cx="2089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MTF</a:t>
            </a:r>
            <a:endParaRPr b="0" i="0" sz="1700" u="none" cap="none" strike="noStrike">
              <a:solidFill>
                <a:schemeClr val="dk1"/>
              </a:solidFill>
              <a:latin typeface="Calibri"/>
              <a:ea typeface="Calibri"/>
              <a:cs typeface="Calibri"/>
              <a:sym typeface="Calibri"/>
            </a:endParaRPr>
          </a:p>
        </p:txBody>
      </p:sp>
      <p:sp>
        <p:nvSpPr>
          <p:cNvPr id="300" name="Google Shape;300;g1dbf9dd0f46_2_87"/>
          <p:cNvSpPr txBox="1"/>
          <p:nvPr/>
        </p:nvSpPr>
        <p:spPr>
          <a:xfrm>
            <a:off x="1666888" y="4225350"/>
            <a:ext cx="2089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Zemax Simulation</a:t>
            </a:r>
            <a:endParaRPr b="0" i="0" sz="1700" u="none" cap="none" strike="noStrike">
              <a:solidFill>
                <a:schemeClr val="dk1"/>
              </a:solidFill>
              <a:latin typeface="Calibri"/>
              <a:ea typeface="Calibri"/>
              <a:cs typeface="Calibri"/>
              <a:sym typeface="Calibri"/>
            </a:endParaRPr>
          </a:p>
        </p:txBody>
      </p:sp>
      <p:pic>
        <p:nvPicPr>
          <p:cNvPr id="301" name="Google Shape;301;g1dbf9dd0f46_2_87"/>
          <p:cNvPicPr preferRelativeResize="0"/>
          <p:nvPr/>
        </p:nvPicPr>
        <p:blipFill rotWithShape="1">
          <a:blip r:embed="rId5">
            <a:alphaModFix/>
          </a:blip>
          <a:srcRect b="3426" l="0" r="990" t="6645"/>
          <a:stretch/>
        </p:blipFill>
        <p:spPr>
          <a:xfrm>
            <a:off x="8673001" y="4454793"/>
            <a:ext cx="3324000" cy="2232007"/>
          </a:xfrm>
          <a:prstGeom prst="rect">
            <a:avLst/>
          </a:prstGeom>
          <a:noFill/>
          <a:ln>
            <a:noFill/>
          </a:ln>
        </p:spPr>
      </p:pic>
      <p:sp>
        <p:nvSpPr>
          <p:cNvPr id="302" name="Google Shape;302;g1dbf9dd0f46_2_87"/>
          <p:cNvSpPr txBox="1"/>
          <p:nvPr/>
        </p:nvSpPr>
        <p:spPr>
          <a:xfrm>
            <a:off x="9608488" y="4008400"/>
            <a:ext cx="2089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chemeClr val="dk1"/>
                </a:solidFill>
                <a:latin typeface="Calibri"/>
                <a:ea typeface="Calibri"/>
                <a:cs typeface="Calibri"/>
                <a:sym typeface="Calibri"/>
              </a:rPr>
              <a:t>Aberration Chart</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1dbf9dd0f46_2_1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Camera FOV Lens System</a:t>
            </a:r>
            <a:endParaRPr/>
          </a:p>
        </p:txBody>
      </p:sp>
      <p:sp>
        <p:nvSpPr>
          <p:cNvPr id="309" name="Google Shape;309;g1dbf9dd0f46_2_100"/>
          <p:cNvSpPr txBox="1"/>
          <p:nvPr>
            <p:ph idx="1" type="body"/>
          </p:nvPr>
        </p:nvSpPr>
        <p:spPr>
          <a:xfrm>
            <a:off x="838200" y="1798850"/>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Default Camera FOV is 170 degrees</a:t>
            </a:r>
            <a:endParaRPr/>
          </a:p>
          <a:p>
            <a:pPr indent="-342900" lvl="1" marL="914400" rtl="0" algn="l">
              <a:lnSpc>
                <a:spcPct val="90000"/>
              </a:lnSpc>
              <a:spcBef>
                <a:spcPts val="1000"/>
              </a:spcBef>
              <a:spcAft>
                <a:spcPts val="0"/>
              </a:spcAft>
              <a:buSzPts val="1800"/>
              <a:buChar char="•"/>
            </a:pPr>
            <a:r>
              <a:rPr lang="en-US"/>
              <a:t>Much of the image is wasted showing interior of scope rather than image</a:t>
            </a:r>
            <a:endParaRPr/>
          </a:p>
          <a:p>
            <a:pPr indent="-342900" lvl="0" marL="457200" rtl="0" algn="l">
              <a:lnSpc>
                <a:spcPct val="90000"/>
              </a:lnSpc>
              <a:spcBef>
                <a:spcPts val="1000"/>
              </a:spcBef>
              <a:spcAft>
                <a:spcPts val="0"/>
              </a:spcAft>
              <a:buSzPts val="1800"/>
              <a:buChar char="•"/>
            </a:pPr>
            <a:r>
              <a:rPr lang="en-US"/>
              <a:t>25mm EFL combined with -25mm EFL lens</a:t>
            </a:r>
            <a:endParaRPr/>
          </a:p>
          <a:p>
            <a:pPr indent="-342900" lvl="1" marL="914400" rtl="0" algn="l">
              <a:lnSpc>
                <a:spcPct val="90000"/>
              </a:lnSpc>
              <a:spcBef>
                <a:spcPts val="1000"/>
              </a:spcBef>
              <a:spcAft>
                <a:spcPts val="0"/>
              </a:spcAft>
              <a:buSzPts val="1800"/>
              <a:buChar char="•"/>
            </a:pPr>
            <a:r>
              <a:rPr lang="en-US"/>
              <a:t>Magnifies image while decreasing FOV to 110 degrees</a:t>
            </a:r>
            <a:endParaRPr/>
          </a:p>
          <a:p>
            <a:pPr indent="-342900" lvl="2" marL="1371600" rtl="0" algn="l">
              <a:lnSpc>
                <a:spcPct val="90000"/>
              </a:lnSpc>
              <a:spcBef>
                <a:spcPts val="1000"/>
              </a:spcBef>
              <a:spcAft>
                <a:spcPts val="1000"/>
              </a:spcAft>
              <a:buSzPts val="1800"/>
              <a:buChar char="•"/>
            </a:pPr>
            <a:r>
              <a:rPr lang="en-US"/>
              <a:t>Not great, but decreasing FOV too much degrades image quality</a:t>
            </a:r>
            <a:endParaRPr/>
          </a:p>
        </p:txBody>
      </p:sp>
      <p:pic>
        <p:nvPicPr>
          <p:cNvPr id="310" name="Google Shape;310;g1dbf9dd0f46_2_100"/>
          <p:cNvPicPr preferRelativeResize="0"/>
          <p:nvPr/>
        </p:nvPicPr>
        <p:blipFill rotWithShape="1">
          <a:blip r:embed="rId3">
            <a:alphaModFix/>
          </a:blip>
          <a:srcRect b="0" l="0" r="0" t="0"/>
          <a:stretch/>
        </p:blipFill>
        <p:spPr>
          <a:xfrm>
            <a:off x="5048505" y="4716450"/>
            <a:ext cx="4296318" cy="2030599"/>
          </a:xfrm>
          <a:prstGeom prst="rect">
            <a:avLst/>
          </a:prstGeom>
          <a:noFill/>
          <a:ln>
            <a:noFill/>
          </a:ln>
        </p:spPr>
      </p:pic>
      <p:pic>
        <p:nvPicPr>
          <p:cNvPr id="311" name="Google Shape;311;g1dbf9dd0f46_2_100"/>
          <p:cNvPicPr preferRelativeResize="0"/>
          <p:nvPr/>
        </p:nvPicPr>
        <p:blipFill rotWithShape="1">
          <a:blip r:embed="rId4">
            <a:alphaModFix/>
          </a:blip>
          <a:srcRect b="0" l="5580" r="0" t="0"/>
          <a:stretch/>
        </p:blipFill>
        <p:spPr>
          <a:xfrm>
            <a:off x="247475" y="4636701"/>
            <a:ext cx="4061228" cy="2030599"/>
          </a:xfrm>
          <a:prstGeom prst="rect">
            <a:avLst/>
          </a:prstGeom>
          <a:noFill/>
          <a:ln>
            <a:noFill/>
          </a:ln>
        </p:spPr>
      </p:pic>
      <p:sp>
        <p:nvSpPr>
          <p:cNvPr id="312" name="Google Shape;312;g1dbf9dd0f46_2_100"/>
          <p:cNvSpPr txBox="1"/>
          <p:nvPr/>
        </p:nvSpPr>
        <p:spPr>
          <a:xfrm>
            <a:off x="6585100" y="4270050"/>
            <a:ext cx="16341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Testing</a:t>
            </a:r>
            <a:endParaRPr b="0" i="0" sz="1700" u="none" cap="none" strike="noStrike">
              <a:solidFill>
                <a:srgbClr val="000000"/>
              </a:solidFill>
              <a:latin typeface="Calibri"/>
              <a:ea typeface="Calibri"/>
              <a:cs typeface="Calibri"/>
              <a:sym typeface="Calibri"/>
            </a:endParaRPr>
          </a:p>
        </p:txBody>
      </p:sp>
      <p:sp>
        <p:nvSpPr>
          <p:cNvPr id="313" name="Google Shape;313;g1dbf9dd0f46_2_100"/>
          <p:cNvSpPr txBox="1"/>
          <p:nvPr/>
        </p:nvSpPr>
        <p:spPr>
          <a:xfrm>
            <a:off x="1172700" y="4270050"/>
            <a:ext cx="2089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Zemax Simulation</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dbf9dd0f46_2_112"/>
          <p:cNvSpPr txBox="1"/>
          <p:nvPr>
            <p:ph idx="1" type="body"/>
          </p:nvPr>
        </p:nvSpPr>
        <p:spPr>
          <a:xfrm>
            <a:off x="838200" y="1825625"/>
            <a:ext cx="106389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Planoconcave combined with planoconvex lens</a:t>
            </a:r>
            <a:endParaRPr/>
          </a:p>
          <a:p>
            <a:pPr indent="-342900" lvl="1" marL="914400" rtl="0" algn="l">
              <a:lnSpc>
                <a:spcPct val="90000"/>
              </a:lnSpc>
              <a:spcBef>
                <a:spcPts val="1000"/>
              </a:spcBef>
              <a:spcAft>
                <a:spcPts val="0"/>
              </a:spcAft>
              <a:buSzPts val="1800"/>
              <a:buChar char="•"/>
            </a:pPr>
            <a:r>
              <a:rPr lang="en-US"/>
              <a:t>Compact design</a:t>
            </a:r>
            <a:endParaRPr/>
          </a:p>
          <a:p>
            <a:pPr indent="-342900" lvl="2" marL="1371600" rtl="0" algn="l">
              <a:lnSpc>
                <a:spcPct val="90000"/>
              </a:lnSpc>
              <a:spcBef>
                <a:spcPts val="1000"/>
              </a:spcBef>
              <a:spcAft>
                <a:spcPts val="0"/>
              </a:spcAft>
              <a:buSzPts val="1800"/>
              <a:buChar char="•"/>
            </a:pPr>
            <a:r>
              <a:rPr lang="en-US"/>
              <a:t>Max axial length is 82.5mm</a:t>
            </a:r>
            <a:endParaRPr/>
          </a:p>
          <a:p>
            <a:pPr indent="-342900" lvl="1" marL="914400" rtl="0" algn="l">
              <a:lnSpc>
                <a:spcPct val="90000"/>
              </a:lnSpc>
              <a:spcBef>
                <a:spcPts val="1000"/>
              </a:spcBef>
              <a:spcAft>
                <a:spcPts val="1000"/>
              </a:spcAft>
              <a:buSzPts val="1800"/>
              <a:buChar char="•"/>
            </a:pPr>
            <a:r>
              <a:rPr lang="en-US"/>
              <a:t>Planoconvex lens can move 15mm to adjust divergence half-angle (0-2.5 deg)</a:t>
            </a:r>
            <a:endParaRPr/>
          </a:p>
        </p:txBody>
      </p:sp>
      <p:sp>
        <p:nvSpPr>
          <p:cNvPr id="320" name="Google Shape;320;g1dbf9dd0f46_2_1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Variable Focus IR Flashlight</a:t>
            </a:r>
            <a:endParaRPr/>
          </a:p>
        </p:txBody>
      </p:sp>
      <p:pic>
        <p:nvPicPr>
          <p:cNvPr id="321" name="Google Shape;321;g1dbf9dd0f46_2_112"/>
          <p:cNvPicPr preferRelativeResize="0"/>
          <p:nvPr/>
        </p:nvPicPr>
        <p:blipFill rotWithShape="1">
          <a:blip r:embed="rId3">
            <a:alphaModFix/>
          </a:blip>
          <a:srcRect b="0" l="0" r="0" t="0"/>
          <a:stretch/>
        </p:blipFill>
        <p:spPr>
          <a:xfrm>
            <a:off x="1611725" y="4256375"/>
            <a:ext cx="5581650" cy="2438400"/>
          </a:xfrm>
          <a:prstGeom prst="rect">
            <a:avLst/>
          </a:prstGeom>
          <a:noFill/>
          <a:ln>
            <a:noFill/>
          </a:ln>
        </p:spPr>
      </p:pic>
      <p:sp>
        <p:nvSpPr>
          <p:cNvPr id="322" name="Google Shape;322;g1dbf9dd0f46_2_112"/>
          <p:cNvSpPr txBox="1"/>
          <p:nvPr/>
        </p:nvSpPr>
        <p:spPr>
          <a:xfrm>
            <a:off x="4060063" y="3778025"/>
            <a:ext cx="2089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Zemax Simulation</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Battery Selection</a:t>
            </a:r>
            <a:endParaRPr/>
          </a:p>
        </p:txBody>
      </p:sp>
      <p:sp>
        <p:nvSpPr>
          <p:cNvPr id="329" name="Google Shape;329;p25"/>
          <p:cNvSpPr txBox="1"/>
          <p:nvPr>
            <p:ph idx="1" type="body"/>
          </p:nvPr>
        </p:nvSpPr>
        <p:spPr>
          <a:xfrm>
            <a:off x="838200" y="1588825"/>
            <a:ext cx="10515600" cy="4351200"/>
          </a:xfrm>
          <a:prstGeom prst="rect">
            <a:avLst/>
          </a:prstGeom>
          <a:noFill/>
          <a:ln>
            <a:noFill/>
          </a:ln>
        </p:spPr>
        <p:txBody>
          <a:bodyPr anchorCtr="0" anchor="t" bIns="45700" lIns="91425" spcFirstLastPara="1" rIns="91425" wrap="square" tIns="45700">
            <a:normAutofit fontScale="62500" lnSpcReduction="20000"/>
          </a:bodyPr>
          <a:lstStyle/>
          <a:p>
            <a:pPr indent="-228630" lvl="0" marL="228600" rtl="0" algn="l">
              <a:lnSpc>
                <a:spcPct val="115000"/>
              </a:lnSpc>
              <a:spcBef>
                <a:spcPts val="1000"/>
              </a:spcBef>
              <a:spcAft>
                <a:spcPts val="0"/>
              </a:spcAft>
              <a:buSzPct val="127474"/>
              <a:buChar char="•"/>
            </a:pPr>
            <a:r>
              <a:rPr lang="en-US" sz="3639">
                <a:solidFill>
                  <a:srgbClr val="404040"/>
                </a:solidFill>
                <a:latin typeface="Trebuchet MS"/>
                <a:ea typeface="Trebuchet MS"/>
                <a:cs typeface="Trebuchet MS"/>
                <a:sym typeface="Trebuchet MS"/>
              </a:rPr>
              <a:t>Rechargeable 9.6VDC - NiMH ($17)</a:t>
            </a:r>
            <a:endParaRPr sz="3639">
              <a:solidFill>
                <a:srgbClr val="404040"/>
              </a:solidFill>
              <a:latin typeface="Trebuchet MS"/>
              <a:ea typeface="Trebuchet MS"/>
              <a:cs typeface="Trebuchet MS"/>
              <a:sym typeface="Trebuchet MS"/>
            </a:endParaRPr>
          </a:p>
          <a:p>
            <a:pPr indent="-228630" lvl="0" marL="228600" rtl="0" algn="l">
              <a:lnSpc>
                <a:spcPct val="115000"/>
              </a:lnSpc>
              <a:spcBef>
                <a:spcPts val="0"/>
              </a:spcBef>
              <a:spcAft>
                <a:spcPts val="0"/>
              </a:spcAft>
              <a:buSzPct val="127474"/>
              <a:buChar char="•"/>
            </a:pPr>
            <a:r>
              <a:rPr lang="en-US" sz="3639">
                <a:solidFill>
                  <a:srgbClr val="404040"/>
                </a:solidFill>
                <a:latin typeface="Trebuchet MS"/>
                <a:ea typeface="Trebuchet MS"/>
                <a:cs typeface="Trebuchet MS"/>
                <a:sym typeface="Trebuchet MS"/>
              </a:rPr>
              <a:t>2000 mAh</a:t>
            </a:r>
            <a:endParaRPr sz="3639">
              <a:solidFill>
                <a:srgbClr val="404040"/>
              </a:solidFill>
              <a:latin typeface="Trebuchet MS"/>
              <a:ea typeface="Trebuchet MS"/>
              <a:cs typeface="Trebuchet MS"/>
              <a:sym typeface="Trebuchet MS"/>
            </a:endParaRPr>
          </a:p>
          <a:p>
            <a:pPr indent="-228630" lvl="0" marL="228600" rtl="0" algn="l">
              <a:lnSpc>
                <a:spcPct val="115000"/>
              </a:lnSpc>
              <a:spcBef>
                <a:spcPts val="0"/>
              </a:spcBef>
              <a:spcAft>
                <a:spcPts val="0"/>
              </a:spcAft>
              <a:buSzPct val="127474"/>
              <a:buChar char="•"/>
            </a:pPr>
            <a:r>
              <a:rPr lang="en-US" sz="3639">
                <a:solidFill>
                  <a:srgbClr val="404040"/>
                </a:solidFill>
                <a:latin typeface="Trebuchet MS"/>
                <a:ea typeface="Trebuchet MS"/>
                <a:cs typeface="Trebuchet MS"/>
                <a:sym typeface="Trebuchet MS"/>
              </a:rPr>
              <a:t>Common Mini-Tamiya connector type</a:t>
            </a:r>
            <a:endParaRPr sz="3639">
              <a:solidFill>
                <a:srgbClr val="404040"/>
              </a:solidFill>
              <a:latin typeface="Trebuchet MS"/>
              <a:ea typeface="Trebuchet MS"/>
              <a:cs typeface="Trebuchet MS"/>
              <a:sym typeface="Trebuchet MS"/>
            </a:endParaRPr>
          </a:p>
          <a:p>
            <a:pPr indent="-228623" lvl="0" marL="228600" rtl="0" algn="l">
              <a:lnSpc>
                <a:spcPct val="115000"/>
              </a:lnSpc>
              <a:spcBef>
                <a:spcPts val="0"/>
              </a:spcBef>
              <a:spcAft>
                <a:spcPts val="0"/>
              </a:spcAft>
              <a:buClr>
                <a:srgbClr val="404040"/>
              </a:buClr>
              <a:buSzPct val="100000"/>
              <a:buFont typeface="Trebuchet MS"/>
              <a:buChar char="•"/>
            </a:pPr>
            <a:r>
              <a:rPr lang="en-US" sz="3639">
                <a:solidFill>
                  <a:srgbClr val="404040"/>
                </a:solidFill>
                <a:latin typeface="Trebuchet MS"/>
                <a:ea typeface="Trebuchet MS"/>
                <a:cs typeface="Trebuchet MS"/>
                <a:sym typeface="Trebuchet MS"/>
              </a:rPr>
              <a:t>To be regulated to 5V and 3V for MCU and main components</a:t>
            </a:r>
            <a:endParaRPr sz="3639">
              <a:solidFill>
                <a:srgbClr val="404040"/>
              </a:solidFill>
              <a:latin typeface="Trebuchet MS"/>
              <a:ea typeface="Trebuchet MS"/>
              <a:cs typeface="Trebuchet MS"/>
              <a:sym typeface="Trebuchet MS"/>
            </a:endParaRPr>
          </a:p>
          <a:p>
            <a:pPr indent="0" lvl="0" marL="0" rtl="0" algn="l">
              <a:lnSpc>
                <a:spcPct val="115000"/>
              </a:lnSpc>
              <a:spcBef>
                <a:spcPts val="1000"/>
              </a:spcBef>
              <a:spcAft>
                <a:spcPts val="0"/>
              </a:spcAft>
              <a:buSzPct val="119999"/>
              <a:buNone/>
            </a:pPr>
            <a:r>
              <a:t/>
            </a:r>
            <a:endParaRPr sz="2400">
              <a:solidFill>
                <a:srgbClr val="404040"/>
              </a:solidFill>
              <a:latin typeface="Trebuchet MS"/>
              <a:ea typeface="Trebuchet MS"/>
              <a:cs typeface="Trebuchet MS"/>
              <a:sym typeface="Trebuchet MS"/>
            </a:endParaRPr>
          </a:p>
          <a:p>
            <a:pPr indent="0" lvl="0" marL="0" rtl="0" algn="l">
              <a:lnSpc>
                <a:spcPct val="115000"/>
              </a:lnSpc>
              <a:spcBef>
                <a:spcPts val="1000"/>
              </a:spcBef>
              <a:spcAft>
                <a:spcPts val="0"/>
              </a:spcAft>
              <a:buSzPct val="78882"/>
              <a:buNone/>
            </a:pPr>
            <a:r>
              <a:rPr lang="en-US" sz="3650">
                <a:solidFill>
                  <a:srgbClr val="404040"/>
                </a:solidFill>
                <a:latin typeface="Trebuchet MS"/>
                <a:ea typeface="Trebuchet MS"/>
                <a:cs typeface="Trebuchet MS"/>
                <a:sym typeface="Trebuchet MS"/>
              </a:rPr>
              <a:t>Advantages:</a:t>
            </a:r>
            <a:endParaRPr sz="3650">
              <a:solidFill>
                <a:srgbClr val="404040"/>
              </a:solidFill>
              <a:latin typeface="Trebuchet MS"/>
              <a:ea typeface="Trebuchet MS"/>
              <a:cs typeface="Trebuchet MS"/>
              <a:sym typeface="Trebuchet MS"/>
            </a:endParaRPr>
          </a:p>
          <a:p>
            <a:pPr indent="-359506" lvl="0" marL="914400" rtl="0" algn="l">
              <a:lnSpc>
                <a:spcPct val="115000"/>
              </a:lnSpc>
              <a:spcBef>
                <a:spcPts val="100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Availability</a:t>
            </a:r>
            <a:endParaRPr sz="3298">
              <a:solidFill>
                <a:srgbClr val="404040"/>
              </a:solidFill>
              <a:latin typeface="Trebuchet MS"/>
              <a:ea typeface="Trebuchet MS"/>
              <a:cs typeface="Trebuchet MS"/>
              <a:sym typeface="Trebuchet MS"/>
            </a:endParaRPr>
          </a:p>
          <a:p>
            <a:pPr indent="-359506"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Cost</a:t>
            </a:r>
            <a:endParaRPr sz="3298">
              <a:solidFill>
                <a:srgbClr val="404040"/>
              </a:solidFill>
              <a:latin typeface="Trebuchet MS"/>
              <a:ea typeface="Trebuchet MS"/>
              <a:cs typeface="Trebuchet MS"/>
              <a:sym typeface="Trebuchet MS"/>
            </a:endParaRPr>
          </a:p>
          <a:p>
            <a:pPr indent="-359506"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Dimensions are optimal for rifle frame</a:t>
            </a:r>
            <a:endParaRPr sz="3298">
              <a:solidFill>
                <a:srgbClr val="404040"/>
              </a:solidFill>
              <a:latin typeface="Trebuchet MS"/>
              <a:ea typeface="Trebuchet MS"/>
              <a:cs typeface="Trebuchet MS"/>
              <a:sym typeface="Trebuchet MS"/>
            </a:endParaRPr>
          </a:p>
          <a:p>
            <a:pPr indent="-359506"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Battery Protections </a:t>
            </a:r>
            <a:endParaRPr sz="3298">
              <a:solidFill>
                <a:srgbClr val="404040"/>
              </a:solidFill>
              <a:latin typeface="Trebuchet MS"/>
              <a:ea typeface="Trebuchet MS"/>
              <a:cs typeface="Trebuchet MS"/>
              <a:sym typeface="Trebuchet MS"/>
            </a:endParaRPr>
          </a:p>
          <a:p>
            <a:pPr indent="0" lvl="0" marL="0" rtl="0" algn="l">
              <a:lnSpc>
                <a:spcPct val="90000"/>
              </a:lnSpc>
              <a:spcBef>
                <a:spcPts val="0"/>
              </a:spcBef>
              <a:spcAft>
                <a:spcPts val="0"/>
              </a:spcAft>
              <a:buSzPct val="102857"/>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330" name="Google Shape;330;p25"/>
          <p:cNvPicPr preferRelativeResize="0"/>
          <p:nvPr/>
        </p:nvPicPr>
        <p:blipFill rotWithShape="1">
          <a:blip r:embed="rId3">
            <a:alphaModFix/>
          </a:blip>
          <a:srcRect b="0" l="0" r="0" t="0"/>
          <a:stretch/>
        </p:blipFill>
        <p:spPr>
          <a:xfrm>
            <a:off x="7198400" y="3160275"/>
            <a:ext cx="3936950" cy="34019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Goals</a:t>
            </a:r>
            <a:endParaRPr/>
          </a:p>
        </p:txBody>
      </p:sp>
      <p:pic>
        <p:nvPicPr>
          <p:cNvPr id="105" name="Google Shape;105;p2"/>
          <p:cNvPicPr preferRelativeResize="0"/>
          <p:nvPr/>
        </p:nvPicPr>
        <p:blipFill rotWithShape="1">
          <a:blip r:embed="rId3">
            <a:alphaModFix/>
          </a:blip>
          <a:srcRect b="0" l="0" r="0" t="0"/>
          <a:stretch/>
        </p:blipFill>
        <p:spPr>
          <a:xfrm>
            <a:off x="3020025" y="4492400"/>
            <a:ext cx="6822299" cy="2288925"/>
          </a:xfrm>
          <a:prstGeom prst="rect">
            <a:avLst/>
          </a:prstGeom>
          <a:noFill/>
          <a:ln>
            <a:noFill/>
          </a:ln>
        </p:spPr>
      </p:pic>
      <p:sp>
        <p:nvSpPr>
          <p:cNvPr id="106" name="Google Shape;106;p2"/>
          <p:cNvSpPr txBox="1"/>
          <p:nvPr>
            <p:ph idx="1" type="body"/>
          </p:nvPr>
        </p:nvSpPr>
        <p:spPr>
          <a:xfrm>
            <a:off x="838200" y="1690700"/>
            <a:ext cx="103164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Create a laser-target shooting system that gives immediate feedback to where a shot is made via LEDs</a:t>
            </a:r>
            <a:endParaRPr/>
          </a:p>
          <a:p>
            <a:pPr indent="-342900" lvl="0" marL="457200" rtl="0" algn="l">
              <a:lnSpc>
                <a:spcPct val="115000"/>
              </a:lnSpc>
              <a:spcBef>
                <a:spcPts val="0"/>
              </a:spcBef>
              <a:spcAft>
                <a:spcPts val="0"/>
              </a:spcAft>
              <a:buSzPts val="1800"/>
              <a:buChar char="•"/>
            </a:pPr>
            <a:r>
              <a:rPr lang="en-US"/>
              <a:t>Portable system usable in both broad daylight and nighttime</a:t>
            </a:r>
            <a:endParaRPr/>
          </a:p>
          <a:p>
            <a:pPr indent="-342900" lvl="0" marL="457200" rtl="0" algn="l">
              <a:lnSpc>
                <a:spcPct val="115000"/>
              </a:lnSpc>
              <a:spcBef>
                <a:spcPts val="0"/>
              </a:spcBef>
              <a:spcAft>
                <a:spcPts val="0"/>
              </a:spcAft>
              <a:buSzPts val="1800"/>
              <a:buChar char="•"/>
            </a:pPr>
            <a:r>
              <a:rPr lang="en-US"/>
              <a:t>Implement features to simulate real firearms (recoil, gunfire, etc)</a:t>
            </a:r>
            <a:endParaRPr/>
          </a:p>
          <a:p>
            <a:pPr indent="-342900" lvl="0" marL="457200" rtl="0" algn="l">
              <a:lnSpc>
                <a:spcPct val="115000"/>
              </a:lnSpc>
              <a:spcBef>
                <a:spcPts val="0"/>
              </a:spcBef>
              <a:spcAft>
                <a:spcPts val="0"/>
              </a:spcAft>
              <a:buSzPts val="1800"/>
              <a:buChar char="•"/>
            </a:pPr>
            <a:r>
              <a:rPr lang="en-US"/>
              <a:t>Develop smartphone app to control system for customizability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Voltage Regulator Selection</a:t>
            </a:r>
            <a:endParaRPr/>
          </a:p>
        </p:txBody>
      </p:sp>
      <p:sp>
        <p:nvSpPr>
          <p:cNvPr id="337" name="Google Shape;337;p26"/>
          <p:cNvSpPr txBox="1"/>
          <p:nvPr>
            <p:ph idx="1" type="body"/>
          </p:nvPr>
        </p:nvSpPr>
        <p:spPr>
          <a:xfrm>
            <a:off x="838200" y="2083800"/>
            <a:ext cx="10515600" cy="1637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Regulators used UA78M and </a:t>
            </a:r>
            <a:r>
              <a:rPr lang="en-US"/>
              <a:t>L7805CDT-TR</a:t>
            </a:r>
            <a:endParaRPr/>
          </a:p>
          <a:p>
            <a:pPr indent="-228600" lvl="1" marL="685800" rtl="0" algn="l">
              <a:lnSpc>
                <a:spcPct val="90000"/>
              </a:lnSpc>
              <a:spcBef>
                <a:spcPts val="0"/>
              </a:spcBef>
              <a:spcAft>
                <a:spcPts val="0"/>
              </a:spcAft>
              <a:buSzPts val="1800"/>
              <a:buChar char="•"/>
            </a:pPr>
            <a:r>
              <a:rPr lang="en-US"/>
              <a:t>Laser rifle and Target board will contain both regulators 5V</a:t>
            </a:r>
            <a:endParaRPr/>
          </a:p>
        </p:txBody>
      </p:sp>
      <p:pic>
        <p:nvPicPr>
          <p:cNvPr id="338" name="Google Shape;338;p26"/>
          <p:cNvPicPr preferRelativeResize="0"/>
          <p:nvPr/>
        </p:nvPicPr>
        <p:blipFill rotWithShape="1">
          <a:blip r:embed="rId3">
            <a:alphaModFix/>
          </a:blip>
          <a:srcRect b="0" l="0" r="0" t="0"/>
          <a:stretch/>
        </p:blipFill>
        <p:spPr>
          <a:xfrm>
            <a:off x="8892525" y="2083860"/>
            <a:ext cx="1924400" cy="1637300"/>
          </a:xfrm>
          <a:prstGeom prst="rect">
            <a:avLst/>
          </a:prstGeom>
          <a:noFill/>
          <a:ln>
            <a:noFill/>
          </a:ln>
        </p:spPr>
      </p:pic>
      <p:graphicFrame>
        <p:nvGraphicFramePr>
          <p:cNvPr id="339" name="Google Shape;339;p26"/>
          <p:cNvGraphicFramePr/>
          <p:nvPr/>
        </p:nvGraphicFramePr>
        <p:xfrm>
          <a:off x="838200" y="3609375"/>
          <a:ext cx="3000000" cy="3000000"/>
        </p:xfrm>
        <a:graphic>
          <a:graphicData uri="http://schemas.openxmlformats.org/drawingml/2006/table">
            <a:tbl>
              <a:tblPr>
                <a:noFill/>
                <a:tableStyleId>{95B5CA0D-7B4D-4AB8-AD4A-35F62242FBF2}</a:tableStyleId>
              </a:tblPr>
              <a:tblGrid>
                <a:gridCol w="2679600"/>
                <a:gridCol w="1475475"/>
                <a:gridCol w="2577825"/>
                <a:gridCol w="3425825"/>
              </a:tblGrid>
              <a:tr h="371475">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Model</a:t>
                      </a:r>
                      <a:endParaRPr b="1" sz="1100" u="none" cap="none" strike="noStrike"/>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solidFill>
                            <a:srgbClr val="232629"/>
                          </a:solidFill>
                        </a:rPr>
                        <a:t>Nominal Vout (V)</a:t>
                      </a:r>
                      <a:endParaRPr b="1" sz="1100" u="none" cap="none" strike="noStrike">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solidFill>
                            <a:srgbClr val="232629"/>
                          </a:solidFill>
                        </a:rPr>
                        <a:t>Output current (mA)</a:t>
                      </a:r>
                      <a:endParaRPr b="1" sz="1100" u="none" cap="none" strike="noStrike">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solidFill>
                            <a:srgbClr val="232629"/>
                          </a:solidFill>
                        </a:rPr>
                        <a:t>Price</a:t>
                      </a:r>
                      <a:endParaRPr b="1" sz="1100" u="none" cap="none" strike="noStrike">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r>
              <a:tr h="381000">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TPS76333</a:t>
                      </a:r>
                      <a:endParaRPr b="1" sz="1100" u="none" cap="none" strike="noStrike"/>
                    </a:p>
                  </a:txBody>
                  <a:tcPr marT="91425" marB="91425" marR="68575" marL="68575">
                    <a:lnR cap="flat" cmpd="sng" w="9525">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1.6 - 5V Variable</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800</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$0.71</a:t>
                      </a:r>
                      <a:endParaRPr sz="1400" u="none" cap="none" strike="noStrike"/>
                    </a:p>
                  </a:txBody>
                  <a:tcPr marT="91425" marB="91425" marR="68575" marL="68575">
                    <a:lnL cap="flat" cmpd="sng" w="9525">
                      <a:solidFill>
                        <a:srgbClr val="666666"/>
                      </a:solidFill>
                      <a:prstDash val="solid"/>
                      <a:round/>
                      <a:headEnd len="sm" w="sm" type="none"/>
                      <a:tailEnd len="sm" w="sm" type="none"/>
                    </a:lnL>
                    <a:lnT cap="flat" cmpd="sng" w="14100">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r>
              <a:tr h="200025">
                <a:tc>
                  <a:txBody>
                    <a:bodyPr/>
                    <a:lstStyle/>
                    <a:p>
                      <a:pPr indent="0" lvl="0" marL="0" marR="0" rtl="0" algn="l">
                        <a:lnSpc>
                          <a:spcPct val="90000"/>
                        </a:lnSpc>
                        <a:spcBef>
                          <a:spcPts val="0"/>
                        </a:spcBef>
                        <a:spcAft>
                          <a:spcPts val="0"/>
                        </a:spcAft>
                        <a:buClr>
                          <a:srgbClr val="000000"/>
                        </a:buClr>
                        <a:buSzPts val="1100"/>
                        <a:buFont typeface="Arial"/>
                        <a:buNone/>
                      </a:pPr>
                      <a:r>
                        <a:rPr b="1" lang="en-US" sz="1100" u="none" cap="none" strike="noStrike">
                          <a:solidFill>
                            <a:schemeClr val="dk1"/>
                          </a:solidFill>
                        </a:rPr>
                        <a:t>UAM78 33CDCY</a:t>
                      </a:r>
                      <a:endParaRPr b="1" sz="100" u="none" cap="none" strike="noStrike">
                        <a:solidFill>
                          <a:srgbClr val="232629"/>
                        </a:solidFill>
                        <a:highlight>
                          <a:srgbClr val="FFFFFF"/>
                        </a:highlight>
                      </a:endParaRPr>
                    </a:p>
                  </a:txBody>
                  <a:tcPr marT="91425" marB="91425" marR="68575" marL="68575">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3.3V</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500</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$1.36</a:t>
                      </a:r>
                      <a:endParaRPr sz="1400" u="none" cap="none" strike="noStrike"/>
                    </a:p>
                  </a:txBody>
                  <a:tcPr marT="91425" marB="91425" marR="68575" marL="68575">
                    <a:lnL cap="flat" cmpd="sng" w="9525">
                      <a:solidFill>
                        <a:srgbClr val="666666"/>
                      </a:solidFill>
                      <a:prstDash val="solid"/>
                      <a:round/>
                      <a:headEnd len="sm" w="sm" type="none"/>
                      <a:tailEnd len="sm" w="sm" type="none"/>
                    </a:lnL>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r>
              <a:tr h="295275">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UA78M05IKVURG3</a:t>
                      </a:r>
                      <a:endParaRPr b="1" sz="1100" u="none" cap="none" strike="noStrike"/>
                    </a:p>
                  </a:txBody>
                  <a:tcPr marT="91425" marB="91425" marR="68575" marL="68575">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90000"/>
                        </a:lnSpc>
                        <a:spcBef>
                          <a:spcPts val="0"/>
                        </a:spcBef>
                        <a:spcAft>
                          <a:spcPts val="0"/>
                        </a:spcAft>
                        <a:buClr>
                          <a:srgbClr val="000000"/>
                        </a:buClr>
                        <a:buSzPts val="1400"/>
                        <a:buFont typeface="Arial"/>
                        <a:buNone/>
                      </a:pPr>
                      <a:r>
                        <a:rPr lang="en-US" sz="1400" u="none" cap="none" strike="noStrike">
                          <a:solidFill>
                            <a:schemeClr val="dk1"/>
                          </a:solidFill>
                        </a:rPr>
                        <a:t>5v</a:t>
                      </a:r>
                      <a:endParaRPr sz="100" u="none" cap="none" strike="noStrike">
                        <a:solidFill>
                          <a:srgbClr val="232629"/>
                        </a:solidFill>
                        <a:highlight>
                          <a:srgbClr val="FFFFFF"/>
                        </a:highlight>
                      </a:endParaRPr>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500</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$0.91</a:t>
                      </a:r>
                      <a:endParaRPr sz="1400" u="none" cap="none" strike="noStrike"/>
                    </a:p>
                  </a:txBody>
                  <a:tcPr marT="91425" marB="91425" marR="68575" marL="68575">
                    <a:lnL cap="flat" cmpd="sng" w="9525">
                      <a:solidFill>
                        <a:srgbClr val="666666"/>
                      </a:solidFill>
                      <a:prstDash val="solid"/>
                      <a:round/>
                      <a:headEnd len="sm" w="sm" type="none"/>
                      <a:tailEnd len="sm" w="sm" type="none"/>
                    </a:lnL>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CCCCCC"/>
                    </a:solidFill>
                  </a:tcPr>
                </a:tc>
              </a:tr>
              <a:tr h="371475">
                <a:tc>
                  <a:txBody>
                    <a:bodyPr/>
                    <a:lstStyle/>
                    <a:p>
                      <a:pPr indent="0" lvl="0" marL="0" marR="0" rtl="0" algn="l">
                        <a:lnSpc>
                          <a:spcPct val="115000"/>
                        </a:lnSpc>
                        <a:spcBef>
                          <a:spcPts val="0"/>
                        </a:spcBef>
                        <a:spcAft>
                          <a:spcPts val="0"/>
                        </a:spcAft>
                        <a:buClr>
                          <a:srgbClr val="000000"/>
                        </a:buClr>
                        <a:buSzPts val="1100"/>
                        <a:buFont typeface="Arial"/>
                        <a:buNone/>
                      </a:pPr>
                      <a:r>
                        <a:rPr b="1" lang="en-US" sz="1100" u="none" cap="none" strike="noStrike"/>
                        <a:t>TL2575-05IKTTRG3</a:t>
                      </a:r>
                      <a:endParaRPr b="1" sz="1100" u="none" cap="none" strike="noStrike"/>
                    </a:p>
                  </a:txBody>
                  <a:tcPr marT="91425" marB="91425" marR="68575" marL="68575">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07000"/>
                        </a:lnSpc>
                        <a:spcBef>
                          <a:spcPts val="0"/>
                        </a:spcBef>
                        <a:spcAft>
                          <a:spcPts val="0"/>
                        </a:spcAft>
                        <a:buClr>
                          <a:srgbClr val="000000"/>
                        </a:buClr>
                        <a:buSzPts val="1400"/>
                        <a:buFont typeface="Arial"/>
                        <a:buNone/>
                      </a:pPr>
                      <a:r>
                        <a:rPr lang="en-US" sz="1400" u="none" cap="none" strike="noStrike"/>
                        <a:t>5V</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1A</a:t>
                      </a:r>
                      <a:endParaRPr sz="1400" u="none" cap="none" strike="noStrike"/>
                    </a:p>
                  </a:txBody>
                  <a:tcPr marT="91425" marB="91425" marR="68575" marL="6857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US" sz="1400" u="none" cap="none" strike="noStrike"/>
                        <a:t>$1.32</a:t>
                      </a:r>
                      <a:endParaRPr sz="1400" u="none" cap="none" strike="noStrike"/>
                    </a:p>
                  </a:txBody>
                  <a:tcPr marT="91425" marB="91425" marR="68575" marL="68575">
                    <a:lnL cap="flat" cmpd="sng" w="9525">
                      <a:solidFill>
                        <a:srgbClr val="666666"/>
                      </a:solidFill>
                      <a:prstDash val="solid"/>
                      <a:round/>
                      <a:headEnd len="sm" w="sm" type="none"/>
                      <a:tailEnd len="sm" w="sm" type="none"/>
                    </a:lnL>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29"/>
          <p:cNvSpPr txBox="1"/>
          <p:nvPr>
            <p:ph type="title"/>
          </p:nvPr>
        </p:nvSpPr>
        <p:spPr>
          <a:xfrm>
            <a:off x="838200" y="556337"/>
            <a:ext cx="6797405" cy="16514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Audio Selection</a:t>
            </a:r>
            <a:endParaRPr/>
          </a:p>
        </p:txBody>
      </p:sp>
      <p:sp>
        <p:nvSpPr>
          <p:cNvPr id="346" name="Google Shape;346;p29"/>
          <p:cNvSpPr txBox="1"/>
          <p:nvPr>
            <p:ph idx="1" type="body"/>
          </p:nvPr>
        </p:nvSpPr>
        <p:spPr>
          <a:xfrm>
            <a:off x="838200" y="2401330"/>
            <a:ext cx="6797405" cy="371938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US" sz="2600"/>
              <a:t>Audio Amplifier Chip</a:t>
            </a:r>
            <a:endParaRPr sz="3500"/>
          </a:p>
          <a:p>
            <a:pPr indent="-215900" lvl="1" marL="685800" rtl="0" algn="l">
              <a:lnSpc>
                <a:spcPct val="90000"/>
              </a:lnSpc>
              <a:spcBef>
                <a:spcPts val="500"/>
              </a:spcBef>
              <a:spcAft>
                <a:spcPts val="0"/>
              </a:spcAft>
              <a:buClr>
                <a:schemeClr val="dk1"/>
              </a:buClr>
              <a:buSzPts val="1700"/>
              <a:buChar char="•"/>
            </a:pPr>
            <a:r>
              <a:rPr lang="en-US" sz="2200"/>
              <a:t>SparkFun I2S Audio Breakout - MAX98357A</a:t>
            </a:r>
            <a:endParaRPr sz="2200"/>
          </a:p>
          <a:p>
            <a:pPr indent="-247650" lvl="1" marL="685800" rtl="0" algn="l">
              <a:lnSpc>
                <a:spcPct val="90000"/>
              </a:lnSpc>
              <a:spcBef>
                <a:spcPts val="500"/>
              </a:spcBef>
              <a:spcAft>
                <a:spcPts val="0"/>
              </a:spcAft>
              <a:buSzPts val="2200"/>
              <a:buChar char="•"/>
            </a:pPr>
            <a:r>
              <a:rPr lang="en-US" sz="2200"/>
              <a:t>The gain of the amplifier can be configured from as low as +3dB to as high as +15dB</a:t>
            </a:r>
            <a:endParaRPr sz="2200"/>
          </a:p>
          <a:p>
            <a:pPr indent="-228600" lvl="0" marL="228600" rtl="0" algn="l">
              <a:lnSpc>
                <a:spcPct val="90000"/>
              </a:lnSpc>
              <a:spcBef>
                <a:spcPts val="1000"/>
              </a:spcBef>
              <a:spcAft>
                <a:spcPts val="0"/>
              </a:spcAft>
              <a:buClr>
                <a:schemeClr val="dk1"/>
              </a:buClr>
              <a:buSzPts val="2600"/>
              <a:buChar char="•"/>
            </a:pPr>
            <a:r>
              <a:rPr lang="en-US" sz="2600"/>
              <a:t>Speakers</a:t>
            </a:r>
            <a:endParaRPr sz="3500"/>
          </a:p>
          <a:p>
            <a:pPr indent="-228600" lvl="1" marL="685800" rtl="0" algn="l">
              <a:lnSpc>
                <a:spcPct val="115000"/>
              </a:lnSpc>
              <a:spcBef>
                <a:spcPts val="0"/>
              </a:spcBef>
              <a:spcAft>
                <a:spcPts val="0"/>
              </a:spcAft>
              <a:buSzPts val="1800"/>
              <a:buChar char="•"/>
            </a:pPr>
            <a:r>
              <a:rPr lang="en-US" sz="2200">
                <a:solidFill>
                  <a:srgbClr val="0F1111"/>
                </a:solidFill>
                <a:highlight>
                  <a:srgbClr val="FFFFFF"/>
                </a:highlight>
                <a:latin typeface="Arial"/>
                <a:ea typeface="Arial"/>
                <a:cs typeface="Arial"/>
                <a:sym typeface="Arial"/>
              </a:rPr>
              <a:t>Chip required maximum </a:t>
            </a:r>
            <a:r>
              <a:rPr lang="en-US" sz="2200"/>
              <a:t>power 3.2 Watt and rated impedance of 4Ω</a:t>
            </a:r>
            <a:endParaRPr sz="2200"/>
          </a:p>
          <a:p>
            <a:pPr indent="-209550" lvl="1" marL="685800" rtl="0" algn="l">
              <a:lnSpc>
                <a:spcPct val="90000"/>
              </a:lnSpc>
              <a:spcBef>
                <a:spcPts val="500"/>
              </a:spcBef>
              <a:spcAft>
                <a:spcPts val="0"/>
              </a:spcAft>
              <a:buSzPts val="1600"/>
              <a:buChar char="•"/>
            </a:pPr>
            <a:r>
              <a:rPr lang="en-US" sz="2200"/>
              <a:t>Found MakerHawk 4Ω 3-Watt Speaker</a:t>
            </a:r>
            <a:endParaRPr sz="2200"/>
          </a:p>
        </p:txBody>
      </p:sp>
      <p:pic>
        <p:nvPicPr>
          <p:cNvPr descr="16-TQFN" id="347" name="Google Shape;347;p29"/>
          <p:cNvPicPr preferRelativeResize="0"/>
          <p:nvPr/>
        </p:nvPicPr>
        <p:blipFill rotWithShape="1">
          <a:blip r:embed="rId3">
            <a:alphaModFix/>
          </a:blip>
          <a:srcRect b="0" l="0" r="0" t="0"/>
          <a:stretch/>
        </p:blipFill>
        <p:spPr>
          <a:xfrm>
            <a:off x="7184700" y="4085250"/>
            <a:ext cx="2253701" cy="2253701"/>
          </a:xfrm>
          <a:prstGeom prst="rect">
            <a:avLst/>
          </a:prstGeom>
          <a:noFill/>
          <a:ln>
            <a:noFill/>
          </a:ln>
          <a:effectLst>
            <a:outerShdw blurRad="50800" rotWithShape="0" algn="tl" dir="2700000" dist="38100">
              <a:srgbClr val="000000">
                <a:alpha val="40000"/>
              </a:srgbClr>
            </a:outerShdw>
          </a:effectLst>
        </p:spPr>
      </p:pic>
      <p:pic>
        <p:nvPicPr>
          <p:cNvPr id="348" name="Google Shape;348;p29"/>
          <p:cNvPicPr preferRelativeResize="0"/>
          <p:nvPr/>
        </p:nvPicPr>
        <p:blipFill rotWithShape="1">
          <a:blip r:embed="rId4">
            <a:alphaModFix/>
          </a:blip>
          <a:srcRect b="0" l="0" r="0" t="0"/>
          <a:stretch/>
        </p:blipFill>
        <p:spPr>
          <a:xfrm>
            <a:off x="6813500" y="556325"/>
            <a:ext cx="2253700" cy="1757889"/>
          </a:xfrm>
          <a:prstGeom prst="rect">
            <a:avLst/>
          </a:prstGeom>
          <a:noFill/>
          <a:ln>
            <a:noFill/>
          </a:ln>
        </p:spPr>
      </p:pic>
      <p:pic>
        <p:nvPicPr>
          <p:cNvPr id="349" name="Google Shape;349;p29"/>
          <p:cNvPicPr preferRelativeResize="0"/>
          <p:nvPr/>
        </p:nvPicPr>
        <p:blipFill rotWithShape="1">
          <a:blip r:embed="rId5">
            <a:alphaModFix/>
          </a:blip>
          <a:srcRect b="0" l="0" r="0" t="0"/>
          <a:stretch/>
        </p:blipFill>
        <p:spPr>
          <a:xfrm>
            <a:off x="9795625" y="3781125"/>
            <a:ext cx="1985925" cy="26926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1dc32414374_0_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Trigger &amp; Vibration Motor</a:t>
            </a:r>
            <a:endParaRPr/>
          </a:p>
        </p:txBody>
      </p:sp>
      <p:sp>
        <p:nvSpPr>
          <p:cNvPr id="356" name="Google Shape;356;g1dc32414374_0_36"/>
          <p:cNvSpPr txBox="1"/>
          <p:nvPr>
            <p:ph idx="1" type="body"/>
          </p:nvPr>
        </p:nvSpPr>
        <p:spPr>
          <a:xfrm>
            <a:off x="5852125" y="1509163"/>
            <a:ext cx="4707900" cy="2128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3200"/>
              <a:t>Vibration Motor</a:t>
            </a:r>
            <a:endParaRPr sz="3200"/>
          </a:p>
          <a:p>
            <a:pPr indent="-323850" lvl="0" marL="457200" rtl="0" algn="l">
              <a:lnSpc>
                <a:spcPct val="90000"/>
              </a:lnSpc>
              <a:spcBef>
                <a:spcPts val="1000"/>
              </a:spcBef>
              <a:spcAft>
                <a:spcPts val="0"/>
              </a:spcAft>
              <a:buSzPts val="1500"/>
              <a:buChar char="•"/>
            </a:pPr>
            <a:r>
              <a:rPr lang="en-US" sz="2500"/>
              <a:t>5V Parallax Vibration Motor 28821 </a:t>
            </a:r>
            <a:endParaRPr sz="2500"/>
          </a:p>
          <a:p>
            <a:pPr indent="-342900" lvl="0" marL="457200" rtl="0" algn="l">
              <a:lnSpc>
                <a:spcPct val="90000"/>
              </a:lnSpc>
              <a:spcBef>
                <a:spcPts val="0"/>
              </a:spcBef>
              <a:spcAft>
                <a:spcPts val="0"/>
              </a:spcAft>
              <a:buSzPts val="1800"/>
              <a:buChar char="•"/>
            </a:pPr>
            <a:r>
              <a:rPr lang="en-US" sz="2500"/>
              <a:t>Activated by MCU when trigger is pulled</a:t>
            </a:r>
            <a:r>
              <a:rPr lang="en-US"/>
              <a:t> </a:t>
            </a:r>
            <a:endParaRPr/>
          </a:p>
        </p:txBody>
      </p:sp>
      <p:pic>
        <p:nvPicPr>
          <p:cNvPr id="357" name="Google Shape;357;g1dc32414374_0_36"/>
          <p:cNvPicPr preferRelativeResize="0"/>
          <p:nvPr/>
        </p:nvPicPr>
        <p:blipFill rotWithShape="1">
          <a:blip r:embed="rId3">
            <a:alphaModFix/>
          </a:blip>
          <a:srcRect b="0" l="0" r="0" t="0"/>
          <a:stretch/>
        </p:blipFill>
        <p:spPr>
          <a:xfrm>
            <a:off x="7438650" y="4077403"/>
            <a:ext cx="3195450" cy="2310497"/>
          </a:xfrm>
          <a:prstGeom prst="rect">
            <a:avLst/>
          </a:prstGeom>
          <a:noFill/>
          <a:ln>
            <a:noFill/>
          </a:ln>
        </p:spPr>
      </p:pic>
      <p:pic>
        <p:nvPicPr>
          <p:cNvPr id="358" name="Google Shape;358;g1dc32414374_0_36"/>
          <p:cNvPicPr preferRelativeResize="0"/>
          <p:nvPr/>
        </p:nvPicPr>
        <p:blipFill rotWithShape="1">
          <a:blip r:embed="rId4">
            <a:alphaModFix/>
          </a:blip>
          <a:srcRect b="0" l="0" r="0" t="0"/>
          <a:stretch/>
        </p:blipFill>
        <p:spPr>
          <a:xfrm>
            <a:off x="1458675" y="1555225"/>
            <a:ext cx="3195450" cy="2036075"/>
          </a:xfrm>
          <a:prstGeom prst="rect">
            <a:avLst/>
          </a:prstGeom>
          <a:noFill/>
          <a:ln>
            <a:noFill/>
          </a:ln>
        </p:spPr>
      </p:pic>
      <p:sp>
        <p:nvSpPr>
          <p:cNvPr id="359" name="Google Shape;359;g1dc32414374_0_36"/>
          <p:cNvSpPr txBox="1"/>
          <p:nvPr>
            <p:ph idx="1" type="body"/>
          </p:nvPr>
        </p:nvSpPr>
        <p:spPr>
          <a:xfrm>
            <a:off x="1222400" y="3934875"/>
            <a:ext cx="4707900" cy="259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3200"/>
              <a:t>Trigger</a:t>
            </a:r>
            <a:endParaRPr sz="3200"/>
          </a:p>
          <a:p>
            <a:pPr indent="-387350" lvl="0" marL="457200" rtl="0" algn="l">
              <a:lnSpc>
                <a:spcPct val="90000"/>
              </a:lnSpc>
              <a:spcBef>
                <a:spcPts val="1000"/>
              </a:spcBef>
              <a:spcAft>
                <a:spcPts val="0"/>
              </a:spcAft>
              <a:buSzPts val="2500"/>
              <a:buChar char="•"/>
            </a:pPr>
            <a:r>
              <a:rPr lang="en-US" sz="2500"/>
              <a:t>JANDECCN Limit Switch SPDT Hinge Roller Lever</a:t>
            </a:r>
            <a:endParaRPr sz="2500"/>
          </a:p>
          <a:p>
            <a:pPr indent="-387350" lvl="0" marL="457200" rtl="0" algn="l">
              <a:lnSpc>
                <a:spcPct val="90000"/>
              </a:lnSpc>
              <a:spcBef>
                <a:spcPts val="0"/>
              </a:spcBef>
              <a:spcAft>
                <a:spcPts val="0"/>
              </a:spcAft>
              <a:buSzPts val="2500"/>
              <a:buChar char="•"/>
            </a:pPr>
            <a:r>
              <a:rPr lang="en-US" sz="2500"/>
              <a:t>Used as the laser activation signal and reload function</a:t>
            </a:r>
            <a:endParaRPr sz="2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4"/>
          <p:cNvSpPr txBox="1"/>
          <p:nvPr>
            <p:ph type="title"/>
          </p:nvPr>
        </p:nvSpPr>
        <p:spPr>
          <a:xfrm>
            <a:off x="804363" y="163209"/>
            <a:ext cx="44054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Schematics</a:t>
            </a:r>
            <a:endParaRPr/>
          </a:p>
        </p:txBody>
      </p:sp>
      <p:sp>
        <p:nvSpPr>
          <p:cNvPr id="366" name="Google Shape;366;p34"/>
          <p:cNvSpPr txBox="1"/>
          <p:nvPr/>
        </p:nvSpPr>
        <p:spPr>
          <a:xfrm>
            <a:off x="1149378" y="2481037"/>
            <a:ext cx="1987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3.3V Regulator x2 </a:t>
            </a:r>
            <a:endParaRPr b="1" i="0" sz="1400" u="none" cap="none" strike="noStrike">
              <a:solidFill>
                <a:srgbClr val="000000"/>
              </a:solidFill>
              <a:latin typeface="Arial"/>
              <a:ea typeface="Arial"/>
              <a:cs typeface="Arial"/>
              <a:sym typeface="Arial"/>
            </a:endParaRPr>
          </a:p>
        </p:txBody>
      </p:sp>
      <p:sp>
        <p:nvSpPr>
          <p:cNvPr id="367" name="Google Shape;367;p34"/>
          <p:cNvSpPr txBox="1"/>
          <p:nvPr/>
        </p:nvSpPr>
        <p:spPr>
          <a:xfrm>
            <a:off x="1149377" y="4548102"/>
            <a:ext cx="151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5V Regulator</a:t>
            </a:r>
            <a:endParaRPr b="1" i="0" sz="1400" u="none" cap="none" strike="noStrike">
              <a:solidFill>
                <a:srgbClr val="000000"/>
              </a:solidFill>
              <a:latin typeface="Arial"/>
              <a:ea typeface="Arial"/>
              <a:cs typeface="Arial"/>
              <a:sym typeface="Arial"/>
            </a:endParaRPr>
          </a:p>
        </p:txBody>
      </p:sp>
      <p:sp>
        <p:nvSpPr>
          <p:cNvPr id="368" name="Google Shape;368;p34"/>
          <p:cNvSpPr txBox="1"/>
          <p:nvPr/>
        </p:nvSpPr>
        <p:spPr>
          <a:xfrm>
            <a:off x="4457517" y="6148205"/>
            <a:ext cx="2848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Programming Buttons/Pins</a:t>
            </a:r>
            <a:endParaRPr b="1" i="0" sz="1400" u="none" cap="none" strike="noStrike">
              <a:solidFill>
                <a:srgbClr val="000000"/>
              </a:solidFill>
              <a:latin typeface="Arial"/>
              <a:ea typeface="Arial"/>
              <a:cs typeface="Arial"/>
              <a:sym typeface="Arial"/>
            </a:endParaRPr>
          </a:p>
        </p:txBody>
      </p:sp>
      <p:sp>
        <p:nvSpPr>
          <p:cNvPr id="369" name="Google Shape;369;p34"/>
          <p:cNvSpPr txBox="1"/>
          <p:nvPr/>
        </p:nvSpPr>
        <p:spPr>
          <a:xfrm>
            <a:off x="8728968" y="2645845"/>
            <a:ext cx="1316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Audio Chip</a:t>
            </a:r>
            <a:endParaRPr b="1" i="0" sz="1400" u="none" cap="none" strike="noStrike">
              <a:solidFill>
                <a:srgbClr val="000000"/>
              </a:solidFill>
              <a:latin typeface="Arial"/>
              <a:ea typeface="Arial"/>
              <a:cs typeface="Arial"/>
              <a:sym typeface="Arial"/>
            </a:endParaRPr>
          </a:p>
        </p:txBody>
      </p:sp>
      <p:sp>
        <p:nvSpPr>
          <p:cNvPr id="370" name="Google Shape;370;p34"/>
          <p:cNvSpPr txBox="1"/>
          <p:nvPr/>
        </p:nvSpPr>
        <p:spPr>
          <a:xfrm>
            <a:off x="609230" y="6425402"/>
            <a:ext cx="3067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IR Receivers &amp; Pins</a:t>
            </a:r>
            <a:endParaRPr b="1" i="0" sz="1400" u="none" cap="none" strike="noStrike">
              <a:solidFill>
                <a:srgbClr val="000000"/>
              </a:solidFill>
              <a:latin typeface="Arial"/>
              <a:ea typeface="Arial"/>
              <a:cs typeface="Arial"/>
              <a:sym typeface="Arial"/>
            </a:endParaRPr>
          </a:p>
        </p:txBody>
      </p:sp>
      <p:sp>
        <p:nvSpPr>
          <p:cNvPr id="371" name="Google Shape;371;p34"/>
          <p:cNvSpPr txBox="1"/>
          <p:nvPr/>
        </p:nvSpPr>
        <p:spPr>
          <a:xfrm>
            <a:off x="5673454" y="3015149"/>
            <a:ext cx="1544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Battery &amp; On/Off</a:t>
            </a:r>
            <a:endParaRPr b="1" i="0" sz="1400" u="none" cap="none" strike="noStrike">
              <a:solidFill>
                <a:srgbClr val="000000"/>
              </a:solidFill>
              <a:latin typeface="Arial"/>
              <a:ea typeface="Arial"/>
              <a:cs typeface="Arial"/>
              <a:sym typeface="Arial"/>
            </a:endParaRPr>
          </a:p>
        </p:txBody>
      </p:sp>
      <p:sp>
        <p:nvSpPr>
          <p:cNvPr id="372" name="Google Shape;372;p34"/>
          <p:cNvSpPr txBox="1"/>
          <p:nvPr/>
        </p:nvSpPr>
        <p:spPr>
          <a:xfrm>
            <a:off x="8728964" y="6148204"/>
            <a:ext cx="229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ESP32 w/Connections</a:t>
            </a:r>
            <a:endParaRPr b="1" i="0" sz="1400" u="none" cap="none" strike="noStrike">
              <a:solidFill>
                <a:srgbClr val="000000"/>
              </a:solidFill>
              <a:latin typeface="Arial"/>
              <a:ea typeface="Arial"/>
              <a:cs typeface="Arial"/>
              <a:sym typeface="Arial"/>
            </a:endParaRPr>
          </a:p>
        </p:txBody>
      </p:sp>
      <p:pic>
        <p:nvPicPr>
          <p:cNvPr id="373" name="Google Shape;373;p34"/>
          <p:cNvPicPr preferRelativeResize="0"/>
          <p:nvPr/>
        </p:nvPicPr>
        <p:blipFill rotWithShape="1">
          <a:blip r:embed="rId3">
            <a:alphaModFix/>
          </a:blip>
          <a:srcRect b="0" l="0" r="0" t="0"/>
          <a:stretch/>
        </p:blipFill>
        <p:spPr>
          <a:xfrm>
            <a:off x="0" y="1338035"/>
            <a:ext cx="4286250" cy="1143000"/>
          </a:xfrm>
          <a:prstGeom prst="rect">
            <a:avLst/>
          </a:prstGeom>
          <a:noFill/>
          <a:ln>
            <a:noFill/>
          </a:ln>
        </p:spPr>
      </p:pic>
      <p:pic>
        <p:nvPicPr>
          <p:cNvPr id="374" name="Google Shape;374;p34"/>
          <p:cNvPicPr preferRelativeResize="0"/>
          <p:nvPr/>
        </p:nvPicPr>
        <p:blipFill rotWithShape="1">
          <a:blip r:embed="rId4">
            <a:alphaModFix/>
          </a:blip>
          <a:srcRect b="0" l="0" r="0" t="0"/>
          <a:stretch/>
        </p:blipFill>
        <p:spPr>
          <a:xfrm>
            <a:off x="8097068" y="626550"/>
            <a:ext cx="2952750" cy="2019300"/>
          </a:xfrm>
          <a:prstGeom prst="rect">
            <a:avLst/>
          </a:prstGeom>
          <a:noFill/>
          <a:ln>
            <a:noFill/>
          </a:ln>
        </p:spPr>
      </p:pic>
      <p:pic>
        <p:nvPicPr>
          <p:cNvPr id="375" name="Google Shape;375;p34"/>
          <p:cNvPicPr preferRelativeResize="0"/>
          <p:nvPr/>
        </p:nvPicPr>
        <p:blipFill>
          <a:blip r:embed="rId5">
            <a:alphaModFix/>
          </a:blip>
          <a:stretch>
            <a:fillRect/>
          </a:stretch>
        </p:blipFill>
        <p:spPr>
          <a:xfrm>
            <a:off x="206700" y="2847825"/>
            <a:ext cx="3574075" cy="1333500"/>
          </a:xfrm>
          <a:prstGeom prst="rect">
            <a:avLst/>
          </a:prstGeom>
          <a:noFill/>
          <a:ln>
            <a:noFill/>
          </a:ln>
        </p:spPr>
      </p:pic>
      <p:pic>
        <p:nvPicPr>
          <p:cNvPr id="376" name="Google Shape;376;p34"/>
          <p:cNvPicPr preferRelativeResize="0"/>
          <p:nvPr/>
        </p:nvPicPr>
        <p:blipFill>
          <a:blip r:embed="rId6">
            <a:alphaModFix/>
          </a:blip>
          <a:stretch>
            <a:fillRect/>
          </a:stretch>
        </p:blipFill>
        <p:spPr>
          <a:xfrm>
            <a:off x="804368" y="4968075"/>
            <a:ext cx="1638300" cy="1457325"/>
          </a:xfrm>
          <a:prstGeom prst="rect">
            <a:avLst/>
          </a:prstGeom>
          <a:noFill/>
          <a:ln>
            <a:noFill/>
          </a:ln>
        </p:spPr>
      </p:pic>
      <p:pic>
        <p:nvPicPr>
          <p:cNvPr id="377" name="Google Shape;377;p34"/>
          <p:cNvPicPr preferRelativeResize="0"/>
          <p:nvPr/>
        </p:nvPicPr>
        <p:blipFill>
          <a:blip r:embed="rId7">
            <a:alphaModFix/>
          </a:blip>
          <a:stretch>
            <a:fillRect/>
          </a:stretch>
        </p:blipFill>
        <p:spPr>
          <a:xfrm>
            <a:off x="5209763" y="995850"/>
            <a:ext cx="2472087" cy="2019300"/>
          </a:xfrm>
          <a:prstGeom prst="rect">
            <a:avLst/>
          </a:prstGeom>
          <a:noFill/>
          <a:ln>
            <a:noFill/>
          </a:ln>
        </p:spPr>
      </p:pic>
      <p:pic>
        <p:nvPicPr>
          <p:cNvPr id="378" name="Google Shape;378;p34"/>
          <p:cNvPicPr preferRelativeResize="0"/>
          <p:nvPr/>
        </p:nvPicPr>
        <p:blipFill>
          <a:blip r:embed="rId8">
            <a:alphaModFix/>
          </a:blip>
          <a:stretch>
            <a:fillRect/>
          </a:stretch>
        </p:blipFill>
        <p:spPr>
          <a:xfrm>
            <a:off x="4063813" y="3670125"/>
            <a:ext cx="4064386" cy="2478075"/>
          </a:xfrm>
          <a:prstGeom prst="rect">
            <a:avLst/>
          </a:prstGeom>
          <a:noFill/>
          <a:ln>
            <a:noFill/>
          </a:ln>
        </p:spPr>
      </p:pic>
      <p:pic>
        <p:nvPicPr>
          <p:cNvPr id="379" name="Google Shape;379;p34"/>
          <p:cNvPicPr preferRelativeResize="0"/>
          <p:nvPr/>
        </p:nvPicPr>
        <p:blipFill>
          <a:blip r:embed="rId9">
            <a:alphaModFix/>
          </a:blip>
          <a:stretch>
            <a:fillRect/>
          </a:stretch>
        </p:blipFill>
        <p:spPr>
          <a:xfrm>
            <a:off x="8280600" y="3318620"/>
            <a:ext cx="3442795" cy="28282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1"/>
          <p:cNvSpPr txBox="1"/>
          <p:nvPr>
            <p:ph type="title"/>
          </p:nvPr>
        </p:nvSpPr>
        <p:spPr>
          <a:xfrm>
            <a:off x="156117" y="0"/>
            <a:ext cx="5285678" cy="10579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Rifle Schematics</a:t>
            </a:r>
            <a:endParaRPr/>
          </a:p>
        </p:txBody>
      </p:sp>
      <p:sp>
        <p:nvSpPr>
          <p:cNvPr id="386" name="Google Shape;386;p31"/>
          <p:cNvSpPr txBox="1"/>
          <p:nvPr/>
        </p:nvSpPr>
        <p:spPr>
          <a:xfrm>
            <a:off x="8342025" y="1057925"/>
            <a:ext cx="321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87" name="Google Shape;387;p31"/>
          <p:cNvPicPr preferRelativeResize="0"/>
          <p:nvPr/>
        </p:nvPicPr>
        <p:blipFill rotWithShape="1">
          <a:blip r:embed="rId3">
            <a:alphaModFix/>
          </a:blip>
          <a:srcRect b="0" l="0" r="0" t="0"/>
          <a:stretch/>
        </p:blipFill>
        <p:spPr>
          <a:xfrm>
            <a:off x="3311925" y="4028463"/>
            <a:ext cx="3646700" cy="2126212"/>
          </a:xfrm>
          <a:prstGeom prst="rect">
            <a:avLst/>
          </a:prstGeom>
          <a:noFill/>
          <a:ln>
            <a:noFill/>
          </a:ln>
        </p:spPr>
      </p:pic>
      <p:sp>
        <p:nvSpPr>
          <p:cNvPr id="388" name="Google Shape;388;p31"/>
          <p:cNvSpPr txBox="1"/>
          <p:nvPr/>
        </p:nvSpPr>
        <p:spPr>
          <a:xfrm>
            <a:off x="481700" y="6382200"/>
            <a:ext cx="221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ESP32 &amp; Pin connections</a:t>
            </a:r>
            <a:endParaRPr b="1" i="0" sz="1400" u="none" cap="none" strike="noStrike">
              <a:solidFill>
                <a:srgbClr val="000000"/>
              </a:solidFill>
              <a:latin typeface="Calibri"/>
              <a:ea typeface="Calibri"/>
              <a:cs typeface="Calibri"/>
              <a:sym typeface="Calibri"/>
            </a:endParaRPr>
          </a:p>
        </p:txBody>
      </p:sp>
      <p:sp>
        <p:nvSpPr>
          <p:cNvPr id="389" name="Google Shape;389;p31"/>
          <p:cNvSpPr txBox="1"/>
          <p:nvPr/>
        </p:nvSpPr>
        <p:spPr>
          <a:xfrm>
            <a:off x="6881200" y="2833750"/>
            <a:ext cx="2214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Programming Buttons &amp; Pins</a:t>
            </a:r>
            <a:endParaRPr b="1" i="0" sz="1400" u="none" cap="none" strike="noStrike">
              <a:solidFill>
                <a:srgbClr val="000000"/>
              </a:solidFill>
              <a:latin typeface="Calibri"/>
              <a:ea typeface="Calibri"/>
              <a:cs typeface="Calibri"/>
              <a:sym typeface="Calibri"/>
            </a:endParaRPr>
          </a:p>
        </p:txBody>
      </p:sp>
      <p:sp>
        <p:nvSpPr>
          <p:cNvPr id="390" name="Google Shape;390;p31"/>
          <p:cNvSpPr txBox="1"/>
          <p:nvPr/>
        </p:nvSpPr>
        <p:spPr>
          <a:xfrm>
            <a:off x="4028275" y="6186775"/>
            <a:ext cx="221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Audio Chip and Speaker</a:t>
            </a:r>
            <a:endParaRPr b="1" i="0" sz="1400" u="none" cap="none" strike="noStrike">
              <a:solidFill>
                <a:srgbClr val="000000"/>
              </a:solidFill>
              <a:latin typeface="Calibri"/>
              <a:ea typeface="Calibri"/>
              <a:cs typeface="Calibri"/>
              <a:sym typeface="Calibri"/>
            </a:endParaRPr>
          </a:p>
        </p:txBody>
      </p:sp>
      <p:sp>
        <p:nvSpPr>
          <p:cNvPr id="391" name="Google Shape;391;p31"/>
          <p:cNvSpPr txBox="1"/>
          <p:nvPr/>
        </p:nvSpPr>
        <p:spPr>
          <a:xfrm>
            <a:off x="2014138" y="3314538"/>
            <a:ext cx="2214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Battery connection/Switch &amp; Regulators</a:t>
            </a:r>
            <a:endParaRPr b="1" i="0" sz="1400" u="none" cap="none" strike="noStrike">
              <a:solidFill>
                <a:srgbClr val="000000"/>
              </a:solidFill>
              <a:latin typeface="Calibri"/>
              <a:ea typeface="Calibri"/>
              <a:cs typeface="Calibri"/>
              <a:sym typeface="Calibri"/>
            </a:endParaRPr>
          </a:p>
        </p:txBody>
      </p:sp>
      <p:sp>
        <p:nvSpPr>
          <p:cNvPr id="392" name="Google Shape;392;p31"/>
          <p:cNvSpPr txBox="1"/>
          <p:nvPr/>
        </p:nvSpPr>
        <p:spPr>
          <a:xfrm>
            <a:off x="8210000" y="6274500"/>
            <a:ext cx="2214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Laser, Trigger, Reload and Vibration Motor</a:t>
            </a:r>
            <a:endParaRPr b="1" i="0" sz="1400" u="none" cap="none" strike="noStrike">
              <a:solidFill>
                <a:srgbClr val="000000"/>
              </a:solidFill>
              <a:latin typeface="Calibri"/>
              <a:ea typeface="Calibri"/>
              <a:cs typeface="Calibri"/>
              <a:sym typeface="Calibri"/>
            </a:endParaRPr>
          </a:p>
        </p:txBody>
      </p:sp>
      <p:pic>
        <p:nvPicPr>
          <p:cNvPr id="393" name="Google Shape;393;p31"/>
          <p:cNvPicPr preferRelativeResize="0"/>
          <p:nvPr/>
        </p:nvPicPr>
        <p:blipFill>
          <a:blip r:embed="rId4">
            <a:alphaModFix/>
          </a:blip>
          <a:stretch>
            <a:fillRect/>
          </a:stretch>
        </p:blipFill>
        <p:spPr>
          <a:xfrm>
            <a:off x="152400" y="1210334"/>
            <a:ext cx="5937474" cy="2169170"/>
          </a:xfrm>
          <a:prstGeom prst="rect">
            <a:avLst/>
          </a:prstGeom>
          <a:noFill/>
          <a:ln>
            <a:noFill/>
          </a:ln>
        </p:spPr>
      </p:pic>
      <p:pic>
        <p:nvPicPr>
          <p:cNvPr id="394" name="Google Shape;394;p31"/>
          <p:cNvPicPr preferRelativeResize="0"/>
          <p:nvPr/>
        </p:nvPicPr>
        <p:blipFill>
          <a:blip r:embed="rId5">
            <a:alphaModFix/>
          </a:blip>
          <a:stretch>
            <a:fillRect/>
          </a:stretch>
        </p:blipFill>
        <p:spPr>
          <a:xfrm>
            <a:off x="385800" y="3752475"/>
            <a:ext cx="2405808" cy="2678212"/>
          </a:xfrm>
          <a:prstGeom prst="rect">
            <a:avLst/>
          </a:prstGeom>
          <a:noFill/>
          <a:ln>
            <a:noFill/>
          </a:ln>
        </p:spPr>
      </p:pic>
      <p:pic>
        <p:nvPicPr>
          <p:cNvPr id="395" name="Google Shape;395;p31"/>
          <p:cNvPicPr preferRelativeResize="0"/>
          <p:nvPr/>
        </p:nvPicPr>
        <p:blipFill>
          <a:blip r:embed="rId6">
            <a:alphaModFix/>
          </a:blip>
          <a:stretch>
            <a:fillRect/>
          </a:stretch>
        </p:blipFill>
        <p:spPr>
          <a:xfrm>
            <a:off x="6528902" y="155550"/>
            <a:ext cx="4120725" cy="2678200"/>
          </a:xfrm>
          <a:prstGeom prst="rect">
            <a:avLst/>
          </a:prstGeom>
          <a:noFill/>
          <a:ln>
            <a:noFill/>
          </a:ln>
        </p:spPr>
      </p:pic>
      <p:pic>
        <p:nvPicPr>
          <p:cNvPr id="396" name="Google Shape;396;p31"/>
          <p:cNvPicPr preferRelativeResize="0"/>
          <p:nvPr/>
        </p:nvPicPr>
        <p:blipFill>
          <a:blip r:embed="rId7">
            <a:alphaModFix/>
          </a:blip>
          <a:stretch>
            <a:fillRect/>
          </a:stretch>
        </p:blipFill>
        <p:spPr>
          <a:xfrm>
            <a:off x="7921000" y="3379500"/>
            <a:ext cx="2792000" cy="2704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e161cc9b2c_3_1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Laser Board Schematic</a:t>
            </a:r>
            <a:endParaRPr/>
          </a:p>
        </p:txBody>
      </p:sp>
      <p:pic>
        <p:nvPicPr>
          <p:cNvPr id="403" name="Google Shape;403;g1e161cc9b2c_3_16"/>
          <p:cNvPicPr preferRelativeResize="0"/>
          <p:nvPr/>
        </p:nvPicPr>
        <p:blipFill>
          <a:blip r:embed="rId3">
            <a:alphaModFix/>
          </a:blip>
          <a:stretch>
            <a:fillRect/>
          </a:stretch>
        </p:blipFill>
        <p:spPr>
          <a:xfrm>
            <a:off x="1234725" y="1690825"/>
            <a:ext cx="4445376" cy="4497600"/>
          </a:xfrm>
          <a:prstGeom prst="rect">
            <a:avLst/>
          </a:prstGeom>
          <a:noFill/>
          <a:ln>
            <a:noFill/>
          </a:ln>
        </p:spPr>
      </p:pic>
      <p:pic>
        <p:nvPicPr>
          <p:cNvPr id="404" name="Google Shape;404;g1e161cc9b2c_3_16"/>
          <p:cNvPicPr preferRelativeResize="0"/>
          <p:nvPr/>
        </p:nvPicPr>
        <p:blipFill>
          <a:blip r:embed="rId4">
            <a:alphaModFix/>
          </a:blip>
          <a:stretch>
            <a:fillRect/>
          </a:stretch>
        </p:blipFill>
        <p:spPr>
          <a:xfrm>
            <a:off x="6961025" y="772575"/>
            <a:ext cx="3348951" cy="2511725"/>
          </a:xfrm>
          <a:prstGeom prst="rect">
            <a:avLst/>
          </a:prstGeom>
          <a:noFill/>
          <a:ln>
            <a:noFill/>
          </a:ln>
        </p:spPr>
      </p:pic>
      <p:pic>
        <p:nvPicPr>
          <p:cNvPr id="405" name="Google Shape;405;g1e161cc9b2c_3_16"/>
          <p:cNvPicPr preferRelativeResize="0"/>
          <p:nvPr/>
        </p:nvPicPr>
        <p:blipFill>
          <a:blip r:embed="rId5">
            <a:alphaModFix/>
          </a:blip>
          <a:stretch>
            <a:fillRect/>
          </a:stretch>
        </p:blipFill>
        <p:spPr>
          <a:xfrm>
            <a:off x="5680100" y="3726075"/>
            <a:ext cx="1699549" cy="2266076"/>
          </a:xfrm>
          <a:prstGeom prst="rect">
            <a:avLst/>
          </a:prstGeom>
          <a:noFill/>
          <a:ln>
            <a:noFill/>
          </a:ln>
        </p:spPr>
      </p:pic>
      <p:pic>
        <p:nvPicPr>
          <p:cNvPr id="406" name="Google Shape;406;g1e161cc9b2c_3_16"/>
          <p:cNvPicPr preferRelativeResize="0"/>
          <p:nvPr/>
        </p:nvPicPr>
        <p:blipFill rotWithShape="1">
          <a:blip r:embed="rId6">
            <a:alphaModFix/>
          </a:blip>
          <a:srcRect b="10770" l="20063" r="0" t="29921"/>
          <a:stretch/>
        </p:blipFill>
        <p:spPr>
          <a:xfrm>
            <a:off x="8602725" y="3889738"/>
            <a:ext cx="1959752" cy="1938749"/>
          </a:xfrm>
          <a:prstGeom prst="rect">
            <a:avLst/>
          </a:prstGeom>
          <a:noFill/>
          <a:ln>
            <a:noFill/>
          </a:ln>
        </p:spPr>
      </p:pic>
      <p:sp>
        <p:nvSpPr>
          <p:cNvPr id="407" name="Google Shape;407;g1e161cc9b2c_3_16"/>
          <p:cNvSpPr txBox="1"/>
          <p:nvPr/>
        </p:nvSpPr>
        <p:spPr>
          <a:xfrm>
            <a:off x="1744700" y="6382425"/>
            <a:ext cx="208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Laser Schematic</a:t>
            </a:r>
            <a:endParaRPr b="1" sz="1800">
              <a:latin typeface="Calibri"/>
              <a:ea typeface="Calibri"/>
              <a:cs typeface="Calibri"/>
              <a:sym typeface="Calibri"/>
            </a:endParaRPr>
          </a:p>
        </p:txBody>
      </p:sp>
      <p:sp>
        <p:nvSpPr>
          <p:cNvPr id="408" name="Google Shape;408;g1e161cc9b2c_3_16"/>
          <p:cNvSpPr txBox="1"/>
          <p:nvPr/>
        </p:nvSpPr>
        <p:spPr>
          <a:xfrm>
            <a:off x="5680100" y="5992150"/>
            <a:ext cx="208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Target Board</a:t>
            </a:r>
            <a:endParaRPr b="1" sz="1800">
              <a:latin typeface="Calibri"/>
              <a:ea typeface="Calibri"/>
              <a:cs typeface="Calibri"/>
              <a:sym typeface="Calibri"/>
            </a:endParaRPr>
          </a:p>
        </p:txBody>
      </p:sp>
      <p:sp>
        <p:nvSpPr>
          <p:cNvPr id="409" name="Google Shape;409;g1e161cc9b2c_3_16"/>
          <p:cNvSpPr txBox="1"/>
          <p:nvPr/>
        </p:nvSpPr>
        <p:spPr>
          <a:xfrm>
            <a:off x="8540850" y="5992150"/>
            <a:ext cx="208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Laser Board</a:t>
            </a:r>
            <a:endParaRPr b="1" sz="1800">
              <a:latin typeface="Calibri"/>
              <a:ea typeface="Calibri"/>
              <a:cs typeface="Calibri"/>
              <a:sym typeface="Calibri"/>
            </a:endParaRPr>
          </a:p>
        </p:txBody>
      </p:sp>
      <p:sp>
        <p:nvSpPr>
          <p:cNvPr id="410" name="Google Shape;410;g1e161cc9b2c_3_16"/>
          <p:cNvSpPr txBox="1"/>
          <p:nvPr/>
        </p:nvSpPr>
        <p:spPr>
          <a:xfrm>
            <a:off x="7763600" y="3264375"/>
            <a:ext cx="208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Rifle board</a:t>
            </a:r>
            <a:endParaRPr b="1" sz="18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1e15082f2b5_5_2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Rifle Enclosure</a:t>
            </a:r>
            <a:endParaRPr/>
          </a:p>
        </p:txBody>
      </p:sp>
      <p:sp>
        <p:nvSpPr>
          <p:cNvPr id="417" name="Google Shape;417;g1e15082f2b5_5_2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418" name="Google Shape;418;g1e15082f2b5_5_23"/>
          <p:cNvPicPr preferRelativeResize="0"/>
          <p:nvPr/>
        </p:nvPicPr>
        <p:blipFill>
          <a:blip r:embed="rId3">
            <a:alphaModFix/>
          </a:blip>
          <a:stretch>
            <a:fillRect/>
          </a:stretch>
        </p:blipFill>
        <p:spPr>
          <a:xfrm>
            <a:off x="2428875" y="3118713"/>
            <a:ext cx="7334250" cy="29813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1e15082f2b5_5_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Board Enclosure </a:t>
            </a:r>
            <a:endParaRPr/>
          </a:p>
        </p:txBody>
      </p:sp>
      <p:sp>
        <p:nvSpPr>
          <p:cNvPr id="425" name="Google Shape;425;g1e15082f2b5_5_30"/>
          <p:cNvSpPr txBox="1"/>
          <p:nvPr/>
        </p:nvSpPr>
        <p:spPr>
          <a:xfrm>
            <a:off x="838200" y="1490056"/>
            <a:ext cx="9763200" cy="2580900"/>
          </a:xfrm>
          <a:prstGeom prst="rect">
            <a:avLst/>
          </a:prstGeom>
          <a:noFill/>
          <a:ln>
            <a:noFill/>
          </a:ln>
        </p:spPr>
        <p:txBody>
          <a:bodyPr anchorCtr="0" anchor="t" bIns="45700" lIns="91425" spcFirstLastPara="1" rIns="91425" wrap="square" tIns="45700">
            <a:spAutoFit/>
          </a:bodyPr>
          <a:lstStyle/>
          <a:p>
            <a:pPr indent="-26670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Entirely 3D printed with two separate front and back panels</a:t>
            </a:r>
            <a:endParaRPr b="0" i="0" sz="2000" u="none" cap="none" strike="noStrike">
              <a:solidFill>
                <a:schemeClr val="dk1"/>
              </a:solidFill>
              <a:latin typeface="Calibri"/>
              <a:ea typeface="Calibri"/>
              <a:cs typeface="Calibri"/>
              <a:sym typeface="Calibri"/>
            </a:endParaRPr>
          </a:p>
          <a:p>
            <a:pPr indent="-355600" lvl="1" marL="914400" marR="0" rtl="0" algn="l">
              <a:lnSpc>
                <a:spcPct val="100000"/>
              </a:lnSpc>
              <a:spcBef>
                <a:spcPts val="10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Lenses are printed separately</a:t>
            </a:r>
            <a:endParaRPr b="0" i="0" sz="2000" u="none" cap="none" strike="noStrike">
              <a:solidFill>
                <a:schemeClr val="dk1"/>
              </a:solidFill>
              <a:latin typeface="Calibri"/>
              <a:ea typeface="Calibri"/>
              <a:cs typeface="Calibri"/>
              <a:sym typeface="Calibri"/>
            </a:endParaRPr>
          </a:p>
          <a:p>
            <a:pPr indent="-266700" lvl="0" marL="285750" marR="0" rtl="0" algn="l">
              <a:lnSpc>
                <a:spcPct val="100000"/>
              </a:lnSpc>
              <a:spcBef>
                <a:spcPts val="10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Board spray painted using glossy white paint</a:t>
            </a:r>
            <a:endParaRPr b="0" i="0" sz="2000" u="none" cap="none" strike="noStrike">
              <a:solidFill>
                <a:schemeClr val="dk1"/>
              </a:solidFill>
              <a:latin typeface="Calibri"/>
              <a:ea typeface="Calibri"/>
              <a:cs typeface="Calibri"/>
              <a:sym typeface="Calibri"/>
            </a:endParaRPr>
          </a:p>
          <a:p>
            <a:pPr indent="-355600" lvl="1" marL="914400" marR="0" rtl="0" algn="l">
              <a:lnSpc>
                <a:spcPct val="100000"/>
              </a:lnSpc>
              <a:spcBef>
                <a:spcPts val="100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Increases light reflectivity for use with IR flashlight</a:t>
            </a:r>
            <a:endParaRPr b="0" i="0" sz="2000" u="none" cap="none" strike="noStrike">
              <a:solidFill>
                <a:schemeClr val="dk1"/>
              </a:solidFill>
              <a:latin typeface="Calibri"/>
              <a:ea typeface="Calibri"/>
              <a:cs typeface="Calibri"/>
              <a:sym typeface="Calibri"/>
            </a:endParaRPr>
          </a:p>
          <a:p>
            <a:pPr indent="-355600" lvl="0" marL="457200" marR="0" rtl="0" algn="l">
              <a:lnSpc>
                <a:spcPct val="10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Originally had 4 receivers for 4 separate targets on the board</a:t>
            </a:r>
            <a:endParaRPr sz="2000">
              <a:solidFill>
                <a:schemeClr val="dk1"/>
              </a:solidFill>
              <a:latin typeface="Calibri"/>
              <a:ea typeface="Calibri"/>
              <a:cs typeface="Calibri"/>
              <a:sym typeface="Calibri"/>
            </a:endParaRPr>
          </a:p>
          <a:p>
            <a:pPr indent="-355600" lvl="1" marL="914400" marR="0" rtl="0" algn="l">
              <a:lnSpc>
                <a:spcPct val="100000"/>
              </a:lnSpc>
              <a:spcBef>
                <a:spcPts val="1000"/>
              </a:spcBef>
              <a:spcAft>
                <a:spcPts val="1000"/>
              </a:spcAft>
              <a:buClr>
                <a:schemeClr val="dk1"/>
              </a:buClr>
              <a:buSzPts val="2000"/>
              <a:buFont typeface="Calibri"/>
              <a:buChar char="○"/>
            </a:pPr>
            <a:r>
              <a:rPr lang="en-US" sz="2000">
                <a:solidFill>
                  <a:schemeClr val="dk1"/>
                </a:solidFill>
                <a:latin typeface="Calibri"/>
                <a:ea typeface="Calibri"/>
                <a:cs typeface="Calibri"/>
                <a:sym typeface="Calibri"/>
              </a:rPr>
              <a:t>Switched to a single target with variable target area</a:t>
            </a:r>
            <a:endParaRPr sz="2000">
              <a:solidFill>
                <a:schemeClr val="dk1"/>
              </a:solidFill>
              <a:latin typeface="Calibri"/>
              <a:ea typeface="Calibri"/>
              <a:cs typeface="Calibri"/>
              <a:sym typeface="Calibri"/>
            </a:endParaRPr>
          </a:p>
        </p:txBody>
      </p:sp>
      <p:pic>
        <p:nvPicPr>
          <p:cNvPr id="426" name="Google Shape;426;g1e15082f2b5_5_30"/>
          <p:cNvPicPr preferRelativeResize="0"/>
          <p:nvPr/>
        </p:nvPicPr>
        <p:blipFill rotWithShape="1">
          <a:blip r:embed="rId3">
            <a:alphaModFix/>
          </a:blip>
          <a:srcRect b="0" l="0" r="0" t="2123"/>
          <a:stretch/>
        </p:blipFill>
        <p:spPr>
          <a:xfrm>
            <a:off x="1251200" y="4414625"/>
            <a:ext cx="2742151" cy="2417699"/>
          </a:xfrm>
          <a:prstGeom prst="rect">
            <a:avLst/>
          </a:prstGeom>
          <a:noFill/>
          <a:ln>
            <a:noFill/>
          </a:ln>
        </p:spPr>
      </p:pic>
      <p:sp>
        <p:nvSpPr>
          <p:cNvPr id="427" name="Google Shape;427;g1e15082f2b5_5_30"/>
          <p:cNvSpPr txBox="1"/>
          <p:nvPr/>
        </p:nvSpPr>
        <p:spPr>
          <a:xfrm>
            <a:off x="2610275" y="5340575"/>
            <a:ext cx="647700" cy="831300"/>
          </a:xfrm>
          <a:prstGeom prst="rect">
            <a:avLst/>
          </a:prstGeom>
          <a:solidFill>
            <a:srgbClr val="BCBCB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8" name="Google Shape;428;g1e15082f2b5_5_30"/>
          <p:cNvSpPr txBox="1"/>
          <p:nvPr/>
        </p:nvSpPr>
        <p:spPr>
          <a:xfrm>
            <a:off x="1962780" y="4070950"/>
            <a:ext cx="2895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Original Design</a:t>
            </a:r>
            <a:endParaRPr b="0" i="0" sz="1700" u="none" cap="none" strike="noStrike">
              <a:solidFill>
                <a:schemeClr val="dk1"/>
              </a:solidFill>
              <a:latin typeface="Calibri"/>
              <a:ea typeface="Calibri"/>
              <a:cs typeface="Calibri"/>
              <a:sym typeface="Calibri"/>
            </a:endParaRPr>
          </a:p>
        </p:txBody>
      </p:sp>
      <p:pic>
        <p:nvPicPr>
          <p:cNvPr id="429" name="Google Shape;429;g1e15082f2b5_5_30"/>
          <p:cNvPicPr preferRelativeResize="0"/>
          <p:nvPr/>
        </p:nvPicPr>
        <p:blipFill>
          <a:blip r:embed="rId4">
            <a:alphaModFix/>
          </a:blip>
          <a:stretch>
            <a:fillRect/>
          </a:stretch>
        </p:blipFill>
        <p:spPr>
          <a:xfrm>
            <a:off x="5508638" y="4382356"/>
            <a:ext cx="2439864" cy="2482244"/>
          </a:xfrm>
          <a:prstGeom prst="rect">
            <a:avLst/>
          </a:prstGeom>
          <a:noFill/>
          <a:ln>
            <a:noFill/>
          </a:ln>
        </p:spPr>
      </p:pic>
      <p:pic>
        <p:nvPicPr>
          <p:cNvPr id="430" name="Google Shape;430;g1e15082f2b5_5_30"/>
          <p:cNvPicPr preferRelativeResize="0"/>
          <p:nvPr/>
        </p:nvPicPr>
        <p:blipFill>
          <a:blip r:embed="rId5">
            <a:alphaModFix/>
          </a:blip>
          <a:stretch>
            <a:fillRect/>
          </a:stretch>
        </p:blipFill>
        <p:spPr>
          <a:xfrm>
            <a:off x="9127825" y="3853000"/>
            <a:ext cx="1165825" cy="2979326"/>
          </a:xfrm>
          <a:prstGeom prst="rect">
            <a:avLst/>
          </a:prstGeom>
          <a:noFill/>
          <a:ln>
            <a:noFill/>
          </a:ln>
        </p:spPr>
      </p:pic>
      <p:sp>
        <p:nvSpPr>
          <p:cNvPr id="431" name="Google Shape;431;g1e15082f2b5_5_30"/>
          <p:cNvSpPr txBox="1"/>
          <p:nvPr/>
        </p:nvSpPr>
        <p:spPr>
          <a:xfrm>
            <a:off x="6066777" y="3968225"/>
            <a:ext cx="1323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chemeClr val="dk1"/>
                </a:solidFill>
                <a:latin typeface="Calibri"/>
                <a:ea typeface="Calibri"/>
                <a:cs typeface="Calibri"/>
                <a:sym typeface="Calibri"/>
              </a:rPr>
              <a:t>New Design</a:t>
            </a:r>
            <a:endParaRPr b="0" i="0" sz="1700" u="none" cap="none" strike="noStrike">
              <a:solidFill>
                <a:schemeClr val="dk1"/>
              </a:solidFill>
              <a:latin typeface="Calibri"/>
              <a:ea typeface="Calibri"/>
              <a:cs typeface="Calibri"/>
              <a:sym typeface="Calibri"/>
            </a:endParaRPr>
          </a:p>
        </p:txBody>
      </p:sp>
      <p:sp>
        <p:nvSpPr>
          <p:cNvPr id="432" name="Google Shape;432;g1e15082f2b5_5_30"/>
          <p:cNvSpPr txBox="1"/>
          <p:nvPr/>
        </p:nvSpPr>
        <p:spPr>
          <a:xfrm>
            <a:off x="9048947" y="3406600"/>
            <a:ext cx="1323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chemeClr val="dk1"/>
                </a:solidFill>
                <a:latin typeface="Calibri"/>
                <a:ea typeface="Calibri"/>
                <a:cs typeface="Calibri"/>
                <a:sym typeface="Calibri"/>
              </a:rPr>
              <a:t>Target Areas</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e15082f2b5_5_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Rifle Scope Enclosure</a:t>
            </a:r>
            <a:endParaRPr/>
          </a:p>
        </p:txBody>
      </p:sp>
      <p:sp>
        <p:nvSpPr>
          <p:cNvPr id="439" name="Google Shape;439;g1e15082f2b5_5_43"/>
          <p:cNvSpPr txBox="1"/>
          <p:nvPr>
            <p:ph idx="1" type="body"/>
          </p:nvPr>
        </p:nvSpPr>
        <p:spPr>
          <a:xfrm>
            <a:off x="838200" y="1476150"/>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Entirely 3D printed</a:t>
            </a:r>
            <a:endParaRPr/>
          </a:p>
          <a:p>
            <a:pPr indent="-342900" lvl="1" marL="914400" rtl="0" algn="l">
              <a:lnSpc>
                <a:spcPct val="90000"/>
              </a:lnSpc>
              <a:spcBef>
                <a:spcPts val="1000"/>
              </a:spcBef>
              <a:spcAft>
                <a:spcPts val="0"/>
              </a:spcAft>
              <a:buSzPts val="1800"/>
              <a:buChar char="•"/>
            </a:pPr>
            <a:r>
              <a:rPr lang="en-US"/>
              <a:t>Screws used to hold in lenses</a:t>
            </a:r>
            <a:endParaRPr/>
          </a:p>
          <a:p>
            <a:pPr indent="-342900" lvl="0" marL="457200" rtl="0" algn="l">
              <a:lnSpc>
                <a:spcPct val="90000"/>
              </a:lnSpc>
              <a:spcBef>
                <a:spcPts val="1000"/>
              </a:spcBef>
              <a:spcAft>
                <a:spcPts val="0"/>
              </a:spcAft>
              <a:buSzPts val="1800"/>
              <a:buChar char="•"/>
            </a:pPr>
            <a:r>
              <a:rPr lang="en-US"/>
              <a:t>3 separate parts that are connected together using screws</a:t>
            </a:r>
            <a:endParaRPr/>
          </a:p>
          <a:p>
            <a:pPr indent="-342900" lvl="0" marL="457200" rtl="0" algn="l">
              <a:lnSpc>
                <a:spcPct val="90000"/>
              </a:lnSpc>
              <a:spcBef>
                <a:spcPts val="1000"/>
              </a:spcBef>
              <a:spcAft>
                <a:spcPts val="0"/>
              </a:spcAft>
              <a:buSzPts val="1800"/>
              <a:buChar char="•"/>
            </a:pPr>
            <a:r>
              <a:rPr lang="en-US"/>
              <a:t>Two moving lens tubes</a:t>
            </a:r>
            <a:endParaRPr/>
          </a:p>
          <a:p>
            <a:pPr indent="-342900" lvl="1" marL="914400" rtl="0" algn="l">
              <a:lnSpc>
                <a:spcPct val="90000"/>
              </a:lnSpc>
              <a:spcBef>
                <a:spcPts val="1000"/>
              </a:spcBef>
              <a:spcAft>
                <a:spcPts val="0"/>
              </a:spcAft>
              <a:buSzPts val="1800"/>
              <a:buChar char="•"/>
            </a:pPr>
            <a:r>
              <a:rPr lang="en-US"/>
              <a:t>Side focus lens moves axially to adjust for parallax error</a:t>
            </a:r>
            <a:endParaRPr/>
          </a:p>
          <a:p>
            <a:pPr indent="-342900" lvl="1" marL="914400" rtl="0" algn="l">
              <a:lnSpc>
                <a:spcPct val="90000"/>
              </a:lnSpc>
              <a:spcBef>
                <a:spcPts val="1000"/>
              </a:spcBef>
              <a:spcAft>
                <a:spcPts val="1000"/>
              </a:spcAft>
              <a:buSzPts val="1800"/>
              <a:buChar char="•"/>
            </a:pPr>
            <a:r>
              <a:rPr lang="en-US"/>
              <a:t>Erector assembly moves horizontally and vertically for reticle calibration</a:t>
            </a:r>
            <a:endParaRPr/>
          </a:p>
        </p:txBody>
      </p:sp>
      <p:sp>
        <p:nvSpPr>
          <p:cNvPr id="440" name="Google Shape;440;g1e15082f2b5_5_43"/>
          <p:cNvSpPr txBox="1"/>
          <p:nvPr/>
        </p:nvSpPr>
        <p:spPr>
          <a:xfrm>
            <a:off x="2998599" y="4479275"/>
            <a:ext cx="3813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Scope D</a:t>
            </a:r>
            <a:r>
              <a:rPr lang="en-US" sz="1700">
                <a:solidFill>
                  <a:schemeClr val="dk1"/>
                </a:solidFill>
                <a:latin typeface="Calibri"/>
                <a:ea typeface="Calibri"/>
                <a:cs typeface="Calibri"/>
                <a:sym typeface="Calibri"/>
              </a:rPr>
              <a:t>esign</a:t>
            </a:r>
            <a:endParaRPr b="0" i="0" sz="1700" u="none" cap="none" strike="noStrike">
              <a:solidFill>
                <a:schemeClr val="dk1"/>
              </a:solidFill>
              <a:latin typeface="Calibri"/>
              <a:ea typeface="Calibri"/>
              <a:cs typeface="Calibri"/>
              <a:sym typeface="Calibri"/>
            </a:endParaRPr>
          </a:p>
        </p:txBody>
      </p:sp>
      <p:sp>
        <p:nvSpPr>
          <p:cNvPr id="441" name="Google Shape;441;g1e15082f2b5_5_43"/>
          <p:cNvSpPr txBox="1"/>
          <p:nvPr/>
        </p:nvSpPr>
        <p:spPr>
          <a:xfrm>
            <a:off x="8601650" y="4479275"/>
            <a:ext cx="2661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n-US" sz="1700">
                <a:solidFill>
                  <a:schemeClr val="dk1"/>
                </a:solidFill>
                <a:latin typeface="Calibri"/>
                <a:ea typeface="Calibri"/>
                <a:cs typeface="Calibri"/>
                <a:sym typeface="Calibri"/>
              </a:rPr>
              <a:t>Mounted on Rifle</a:t>
            </a:r>
            <a:endParaRPr b="0" i="0" sz="1700" u="none" cap="none" strike="noStrike">
              <a:solidFill>
                <a:schemeClr val="dk1"/>
              </a:solidFill>
              <a:latin typeface="Calibri"/>
              <a:ea typeface="Calibri"/>
              <a:cs typeface="Calibri"/>
              <a:sym typeface="Calibri"/>
            </a:endParaRPr>
          </a:p>
        </p:txBody>
      </p:sp>
      <p:pic>
        <p:nvPicPr>
          <p:cNvPr id="442" name="Google Shape;442;g1e15082f2b5_5_43"/>
          <p:cNvPicPr preferRelativeResize="0"/>
          <p:nvPr/>
        </p:nvPicPr>
        <p:blipFill>
          <a:blip r:embed="rId3">
            <a:alphaModFix/>
          </a:blip>
          <a:stretch>
            <a:fillRect/>
          </a:stretch>
        </p:blipFill>
        <p:spPr>
          <a:xfrm>
            <a:off x="838195" y="4858775"/>
            <a:ext cx="6219524" cy="1765975"/>
          </a:xfrm>
          <a:prstGeom prst="rect">
            <a:avLst/>
          </a:prstGeom>
          <a:noFill/>
          <a:ln>
            <a:noFill/>
          </a:ln>
        </p:spPr>
      </p:pic>
      <p:pic>
        <p:nvPicPr>
          <p:cNvPr id="443" name="Google Shape;443;g1e15082f2b5_5_43"/>
          <p:cNvPicPr preferRelativeResize="0"/>
          <p:nvPr/>
        </p:nvPicPr>
        <p:blipFill>
          <a:blip r:embed="rId4">
            <a:alphaModFix/>
          </a:blip>
          <a:stretch>
            <a:fillRect/>
          </a:stretch>
        </p:blipFill>
        <p:spPr>
          <a:xfrm>
            <a:off x="7601305" y="4925675"/>
            <a:ext cx="4127222" cy="1765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1e15082f2b5_5_5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Night Vision System Implementation</a:t>
            </a:r>
            <a:endParaRPr/>
          </a:p>
        </p:txBody>
      </p:sp>
      <p:sp>
        <p:nvSpPr>
          <p:cNvPr id="450" name="Google Shape;450;g1e15082f2b5_5_53"/>
          <p:cNvSpPr txBox="1"/>
          <p:nvPr>
            <p:ph idx="1" type="body"/>
          </p:nvPr>
        </p:nvSpPr>
        <p:spPr>
          <a:xfrm>
            <a:off x="838200" y="1825625"/>
            <a:ext cx="5416200" cy="4351200"/>
          </a:xfrm>
          <a:prstGeom prst="rect">
            <a:avLst/>
          </a:prstGeom>
        </p:spPr>
        <p:txBody>
          <a:bodyPr anchorCtr="0" anchor="t" bIns="45700" lIns="91425" spcFirstLastPara="1" rIns="91425" wrap="square" tIns="45700">
            <a:normAutofit/>
          </a:bodyPr>
          <a:lstStyle/>
          <a:p>
            <a:pPr indent="-342900" lvl="0" marL="457200" rtl="0" algn="l">
              <a:lnSpc>
                <a:spcPct val="100000"/>
              </a:lnSpc>
              <a:spcBef>
                <a:spcPts val="1000"/>
              </a:spcBef>
              <a:spcAft>
                <a:spcPts val="0"/>
              </a:spcAft>
              <a:buSzPts val="1800"/>
              <a:buChar char="•"/>
            </a:pPr>
            <a:r>
              <a:rPr lang="en-US"/>
              <a:t>Camera Box mounts onto scope</a:t>
            </a:r>
            <a:endParaRPr/>
          </a:p>
          <a:p>
            <a:pPr indent="-342900" lvl="1" marL="914400" rtl="0" algn="l">
              <a:lnSpc>
                <a:spcPct val="100000"/>
              </a:lnSpc>
              <a:spcBef>
                <a:spcPts val="1000"/>
              </a:spcBef>
              <a:spcAft>
                <a:spcPts val="0"/>
              </a:spcAft>
              <a:buSzPts val="1800"/>
              <a:buChar char="•"/>
            </a:pPr>
            <a:r>
              <a:rPr lang="en-US"/>
              <a:t>Contains camera, lens system, and 12V battery for power</a:t>
            </a:r>
            <a:endParaRPr/>
          </a:p>
          <a:p>
            <a:pPr indent="-342900" lvl="0" marL="457200" rtl="0" algn="l">
              <a:lnSpc>
                <a:spcPct val="100000"/>
              </a:lnSpc>
              <a:spcBef>
                <a:spcPts val="1000"/>
              </a:spcBef>
              <a:spcAft>
                <a:spcPts val="0"/>
              </a:spcAft>
              <a:buSzPts val="1800"/>
              <a:buChar char="•"/>
            </a:pPr>
            <a:r>
              <a:rPr lang="en-US"/>
              <a:t>LCD Display and IR Flashlight</a:t>
            </a:r>
            <a:endParaRPr/>
          </a:p>
          <a:p>
            <a:pPr indent="-342900" lvl="1" marL="914400" rtl="0" algn="l">
              <a:lnSpc>
                <a:spcPct val="100000"/>
              </a:lnSpc>
              <a:spcBef>
                <a:spcPts val="1000"/>
              </a:spcBef>
              <a:spcAft>
                <a:spcPts val="1000"/>
              </a:spcAft>
              <a:buSzPts val="1800"/>
              <a:buChar char="•"/>
            </a:pPr>
            <a:r>
              <a:rPr lang="en-US"/>
              <a:t>Mount onto side rails</a:t>
            </a:r>
            <a:endParaRPr/>
          </a:p>
        </p:txBody>
      </p:sp>
      <p:pic>
        <p:nvPicPr>
          <p:cNvPr id="451" name="Google Shape;451;g1e15082f2b5_5_53"/>
          <p:cNvPicPr preferRelativeResize="0"/>
          <p:nvPr/>
        </p:nvPicPr>
        <p:blipFill>
          <a:blip r:embed="rId3">
            <a:alphaModFix/>
          </a:blip>
          <a:stretch>
            <a:fillRect/>
          </a:stretch>
        </p:blipFill>
        <p:spPr>
          <a:xfrm>
            <a:off x="6254513" y="4709720"/>
            <a:ext cx="5493374" cy="2205801"/>
          </a:xfrm>
          <a:prstGeom prst="rect">
            <a:avLst/>
          </a:prstGeom>
          <a:noFill/>
          <a:ln>
            <a:noFill/>
          </a:ln>
        </p:spPr>
      </p:pic>
      <p:pic>
        <p:nvPicPr>
          <p:cNvPr id="452" name="Google Shape;452;g1e15082f2b5_5_53"/>
          <p:cNvPicPr preferRelativeResize="0"/>
          <p:nvPr/>
        </p:nvPicPr>
        <p:blipFill>
          <a:blip r:embed="rId4">
            <a:alphaModFix/>
          </a:blip>
          <a:stretch>
            <a:fillRect/>
          </a:stretch>
        </p:blipFill>
        <p:spPr>
          <a:xfrm>
            <a:off x="6254525" y="2717325"/>
            <a:ext cx="5493348" cy="19924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Objectives - Rifle</a:t>
            </a:r>
            <a:endParaRPr/>
          </a:p>
        </p:txBody>
      </p:sp>
      <p:sp>
        <p:nvSpPr>
          <p:cNvPr id="113" name="Google Shape;113;p4"/>
          <p:cNvSpPr txBox="1"/>
          <p:nvPr>
            <p:ph idx="1" type="body"/>
          </p:nvPr>
        </p:nvSpPr>
        <p:spPr>
          <a:xfrm>
            <a:off x="838200" y="1825625"/>
            <a:ext cx="7769700" cy="48576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Char char="●"/>
            </a:pPr>
            <a:r>
              <a:rPr lang="en-US"/>
              <a:t>Frequency modulated IR laser diode</a:t>
            </a:r>
            <a:endParaRPr/>
          </a:p>
          <a:p>
            <a:pPr indent="-342900" lvl="1" marL="914400" rtl="0" algn="l">
              <a:lnSpc>
                <a:spcPct val="115000"/>
              </a:lnSpc>
              <a:spcBef>
                <a:spcPts val="0"/>
              </a:spcBef>
              <a:spcAft>
                <a:spcPts val="0"/>
              </a:spcAft>
              <a:buSzPts val="1800"/>
              <a:buChar char="○"/>
            </a:pPr>
            <a:r>
              <a:rPr lang="en-US"/>
              <a:t>Spot size and divergence angle controlled by beam expander</a:t>
            </a:r>
            <a:endParaRPr/>
          </a:p>
          <a:p>
            <a:pPr indent="-342900" lvl="0" marL="457200" rtl="0" algn="l">
              <a:lnSpc>
                <a:spcPct val="115000"/>
              </a:lnSpc>
              <a:spcBef>
                <a:spcPts val="0"/>
              </a:spcBef>
              <a:spcAft>
                <a:spcPts val="0"/>
              </a:spcAft>
              <a:buSzPts val="1800"/>
              <a:buChar char="●"/>
            </a:pPr>
            <a:r>
              <a:rPr lang="en-US"/>
              <a:t>Battery-powered</a:t>
            </a:r>
            <a:endParaRPr/>
          </a:p>
          <a:p>
            <a:pPr indent="-342900" lvl="0" marL="457200" rtl="0" algn="l">
              <a:lnSpc>
                <a:spcPct val="115000"/>
              </a:lnSpc>
              <a:spcBef>
                <a:spcPts val="0"/>
              </a:spcBef>
              <a:spcAft>
                <a:spcPts val="0"/>
              </a:spcAft>
              <a:buSzPts val="1800"/>
              <a:buChar char="●"/>
            </a:pPr>
            <a:r>
              <a:rPr lang="en-US"/>
              <a:t>Rifle Scope</a:t>
            </a:r>
            <a:endParaRPr/>
          </a:p>
          <a:p>
            <a:pPr indent="-342900" lvl="1" marL="914400" rtl="0" algn="l">
              <a:lnSpc>
                <a:spcPct val="115000"/>
              </a:lnSpc>
              <a:spcBef>
                <a:spcPts val="0"/>
              </a:spcBef>
              <a:spcAft>
                <a:spcPts val="0"/>
              </a:spcAft>
              <a:buSzPts val="1800"/>
              <a:buChar char="○"/>
            </a:pPr>
            <a:r>
              <a:rPr lang="en-US"/>
              <a:t>Mountable Night Vision System</a:t>
            </a:r>
            <a:endParaRPr/>
          </a:p>
          <a:p>
            <a:pPr indent="-342900" lvl="2" marL="1371600" rtl="0" algn="l">
              <a:lnSpc>
                <a:spcPct val="115000"/>
              </a:lnSpc>
              <a:spcBef>
                <a:spcPts val="0"/>
              </a:spcBef>
              <a:spcAft>
                <a:spcPts val="0"/>
              </a:spcAft>
              <a:buSzPts val="1800"/>
              <a:buChar char="■"/>
            </a:pPr>
            <a:r>
              <a:rPr lang="en-US"/>
              <a:t>IR Flashlight, CMOS Camera, LCD Display</a:t>
            </a:r>
            <a:endParaRPr/>
          </a:p>
          <a:p>
            <a:pPr indent="-342900" lvl="0" marL="457200" rtl="0" algn="l">
              <a:lnSpc>
                <a:spcPct val="115000"/>
              </a:lnSpc>
              <a:spcBef>
                <a:spcPts val="0"/>
              </a:spcBef>
              <a:spcAft>
                <a:spcPts val="0"/>
              </a:spcAft>
              <a:buSzPts val="1800"/>
              <a:buChar char="●"/>
            </a:pPr>
            <a:r>
              <a:rPr lang="en-US"/>
              <a:t>Pairs to smartphone app via Bluetooth </a:t>
            </a:r>
            <a:endParaRPr/>
          </a:p>
          <a:p>
            <a:pPr indent="-342900" lvl="1" marL="914400" rtl="0" algn="l">
              <a:lnSpc>
                <a:spcPct val="115000"/>
              </a:lnSpc>
              <a:spcBef>
                <a:spcPts val="0"/>
              </a:spcBef>
              <a:spcAft>
                <a:spcPts val="0"/>
              </a:spcAft>
              <a:buSzPts val="1800"/>
              <a:buChar char="○"/>
            </a:pPr>
            <a:r>
              <a:rPr lang="en-US"/>
              <a:t>Customization of features i.e. gunfire sounds</a:t>
            </a:r>
            <a:endParaRPr/>
          </a:p>
          <a:p>
            <a:pPr indent="-342900" lvl="1" marL="914400" rtl="0" algn="l">
              <a:lnSpc>
                <a:spcPct val="115000"/>
              </a:lnSpc>
              <a:spcBef>
                <a:spcPts val="0"/>
              </a:spcBef>
              <a:spcAft>
                <a:spcPts val="0"/>
              </a:spcAft>
              <a:buSzPts val="1800"/>
              <a:buChar char="○"/>
            </a:pPr>
            <a:r>
              <a:rPr lang="en-US"/>
              <a:t>Software-based magazine and ammo system</a:t>
            </a:r>
            <a:endParaRPr/>
          </a:p>
        </p:txBody>
      </p:sp>
      <p:pic>
        <p:nvPicPr>
          <p:cNvPr id="114" name="Google Shape;114;p4"/>
          <p:cNvPicPr preferRelativeResize="0"/>
          <p:nvPr/>
        </p:nvPicPr>
        <p:blipFill rotWithShape="1">
          <a:blip r:embed="rId3">
            <a:alphaModFix/>
          </a:blip>
          <a:srcRect b="0" l="0" r="0" t="0"/>
          <a:stretch/>
        </p:blipFill>
        <p:spPr>
          <a:xfrm>
            <a:off x="7411825" y="3045538"/>
            <a:ext cx="4780176" cy="24177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9"/>
          <p:cNvSpPr txBox="1"/>
          <p:nvPr>
            <p:ph type="title"/>
          </p:nvPr>
        </p:nvSpPr>
        <p:spPr>
          <a:xfrm>
            <a:off x="624933" y="-214359"/>
            <a:ext cx="11149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Bill of Materials  </a:t>
            </a:r>
            <a:endParaRPr/>
          </a:p>
        </p:txBody>
      </p:sp>
      <p:graphicFrame>
        <p:nvGraphicFramePr>
          <p:cNvPr id="459" name="Google Shape;459;p39"/>
          <p:cNvGraphicFramePr/>
          <p:nvPr/>
        </p:nvGraphicFramePr>
        <p:xfrm>
          <a:off x="624933" y="836597"/>
          <a:ext cx="3000000" cy="3000000"/>
        </p:xfrm>
        <a:graphic>
          <a:graphicData uri="http://schemas.openxmlformats.org/drawingml/2006/table">
            <a:tbl>
              <a:tblPr bandRow="1" firstRow="1">
                <a:noFill/>
                <a:tableStyleId>{E1BC6D8A-E30B-4959-BAAD-653B40C9BCF7}</a:tableStyleId>
              </a:tblPr>
              <a:tblGrid>
                <a:gridCol w="3892075"/>
                <a:gridCol w="3892075"/>
                <a:gridCol w="1946700"/>
                <a:gridCol w="1483750"/>
              </a:tblGrid>
              <a:tr h="4016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imes New Roman"/>
                          <a:ea typeface="Times New Roman"/>
                          <a:cs typeface="Times New Roman"/>
                          <a:sym typeface="Times New Roman"/>
                        </a:rPr>
                        <a:t>Item Type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imes New Roman"/>
                          <a:ea typeface="Times New Roman"/>
                          <a:cs typeface="Times New Roman"/>
                          <a:sym typeface="Times New Roman"/>
                        </a:rPr>
                        <a:t>Expected ($)</a:t>
                      </a:r>
                      <a:endParaRPr sz="16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imes New Roman"/>
                          <a:ea typeface="Times New Roman"/>
                          <a:cs typeface="Times New Roman"/>
                          <a:sym typeface="Times New Roman"/>
                        </a:rPr>
                        <a:t> Actual ($)</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imes New Roman"/>
                          <a:ea typeface="Times New Roman"/>
                          <a:cs typeface="Times New Roman"/>
                          <a:sym typeface="Times New Roman"/>
                        </a:rPr>
                        <a:t>Quantity</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Rifle Frame</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100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230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IR Laser Diodes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75</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Visible Laser Diode (no longer being used)</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20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12</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Lenses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CMOS Camera</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50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LEDs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40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100</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53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3D Printer Clear PETG</a:t>
                      </a:r>
                      <a:endParaRPr sz="1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3D Printer Black PLA</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100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40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17</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IR Receivers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40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18</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25</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Batteries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60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17</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Speaker</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9</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PCB</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40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MISC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3875">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MCU</a:t>
                      </a:r>
                      <a:endParaRPr sz="1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MCU Dev Board</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16</a:t>
                      </a:r>
                      <a:endParaRPr sz="14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16</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8</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16</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000">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Vibration Motors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10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13</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15</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000">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Misc. Components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latin typeface="Times New Roman"/>
                          <a:ea typeface="Times New Roman"/>
                          <a:cs typeface="Times New Roman"/>
                          <a:sym typeface="Times New Roman"/>
                        </a:rPr>
                        <a:t>40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MISC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MISC</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chemeClr val="dk1"/>
                        </a:buClr>
                        <a:buSzPts val="1400"/>
                        <a:buFont typeface="Times New Roman"/>
                        <a:buNone/>
                      </a:pPr>
                      <a:r>
                        <a:rPr b="1" lang="en-US" sz="1400" u="none" cap="none" strike="noStrike">
                          <a:latin typeface="Times New Roman"/>
                          <a:ea typeface="Times New Roman"/>
                          <a:cs typeface="Times New Roman"/>
                          <a:sym typeface="Times New Roman"/>
                        </a:rPr>
                        <a:t>Total</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imes New Roman"/>
                          <a:ea typeface="Times New Roman"/>
                          <a:cs typeface="Times New Roman"/>
                          <a:sym typeface="Times New Roman"/>
                        </a:rPr>
                        <a:t>$917</a:t>
                      </a:r>
                      <a:endParaRPr b="1"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latin typeface="Times New Roman"/>
                          <a:ea typeface="Times New Roman"/>
                          <a:cs typeface="Times New Roman"/>
                          <a:sym typeface="Times New Roman"/>
                        </a:rPr>
                        <a:t>$700+MISC</a:t>
                      </a:r>
                      <a:endParaRPr b="1"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Future Improvements</a:t>
            </a:r>
            <a:endParaRPr/>
          </a:p>
        </p:txBody>
      </p:sp>
      <p:sp>
        <p:nvSpPr>
          <p:cNvPr id="465" name="Google Shape;465;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200000"/>
              </a:lnSpc>
              <a:spcBef>
                <a:spcPts val="0"/>
              </a:spcBef>
              <a:spcAft>
                <a:spcPts val="0"/>
              </a:spcAft>
              <a:buClr>
                <a:schemeClr val="dk1"/>
              </a:buClr>
              <a:buSzPts val="2800"/>
              <a:buChar char="•"/>
            </a:pPr>
            <a:r>
              <a:rPr lang="en-US"/>
              <a:t> Add gameplay to our project.</a:t>
            </a:r>
            <a:endParaRPr/>
          </a:p>
          <a:p>
            <a:pPr indent="-165100" lvl="0" marL="228600" rtl="0" algn="l">
              <a:lnSpc>
                <a:spcPct val="200000"/>
              </a:lnSpc>
              <a:spcBef>
                <a:spcPts val="0"/>
              </a:spcBef>
              <a:spcAft>
                <a:spcPts val="0"/>
              </a:spcAft>
              <a:buSzPts val="1800"/>
              <a:buChar char="•"/>
            </a:pPr>
            <a:r>
              <a:rPr lang="en-US"/>
              <a:t> Custom Vibration patterns for the Laser Rifle</a:t>
            </a:r>
            <a:endParaRPr/>
          </a:p>
          <a:p>
            <a:pPr indent="-165100" lvl="0" marL="228600" rtl="0" algn="l">
              <a:lnSpc>
                <a:spcPct val="200000"/>
              </a:lnSpc>
              <a:spcBef>
                <a:spcPts val="0"/>
              </a:spcBef>
              <a:spcAft>
                <a:spcPts val="0"/>
              </a:spcAft>
              <a:buSzPts val="1800"/>
              <a:buChar char="•"/>
            </a:pPr>
            <a:r>
              <a:rPr lang="en-US"/>
              <a:t> Change </a:t>
            </a:r>
            <a:r>
              <a:rPr lang="en-US"/>
              <a:t>the color </a:t>
            </a:r>
            <a:r>
              <a:rPr lang="en-US"/>
              <a:t>of the LED strips of the Target Board using app</a:t>
            </a:r>
            <a:endParaRPr/>
          </a:p>
          <a:p>
            <a:pPr indent="-165100" lvl="0" marL="228600" rtl="0" algn="l">
              <a:lnSpc>
                <a:spcPct val="200000"/>
              </a:lnSpc>
              <a:spcBef>
                <a:spcPts val="0"/>
              </a:spcBef>
              <a:spcAft>
                <a:spcPts val="0"/>
              </a:spcAft>
              <a:buSzPts val="1800"/>
              <a:buChar char="•"/>
            </a:pPr>
            <a:r>
              <a:rPr lang="en-US"/>
              <a:t> More accessories for the Laser Rifle.</a:t>
            </a:r>
            <a:endParaRPr/>
          </a:p>
          <a:p>
            <a:pPr indent="-342900" lvl="1" marL="914400" rtl="0" algn="l">
              <a:lnSpc>
                <a:spcPct val="200000"/>
              </a:lnSpc>
              <a:spcBef>
                <a:spcPts val="0"/>
              </a:spcBef>
              <a:spcAft>
                <a:spcPts val="0"/>
              </a:spcAft>
              <a:buSzPts val="1800"/>
              <a:buChar char="•"/>
            </a:pPr>
            <a:r>
              <a:rPr lang="en-US"/>
              <a:t>Other types of sights (reflex, holographic)</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1e14ac7aa86_0_0"/>
          <p:cNvSpPr txBox="1"/>
          <p:nvPr>
            <p:ph type="title"/>
          </p:nvPr>
        </p:nvSpPr>
        <p:spPr>
          <a:xfrm>
            <a:off x="831850" y="2263798"/>
            <a:ext cx="4974000" cy="2298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CONCLUSION</a:t>
            </a:r>
            <a:endParaRPr/>
          </a:p>
        </p:txBody>
      </p:sp>
      <p:sp>
        <p:nvSpPr>
          <p:cNvPr id="472" name="Google Shape;472;g1e14ac7aa86_0_0"/>
          <p:cNvSpPr txBox="1"/>
          <p:nvPr>
            <p:ph idx="4294967295" type="ctrTitle"/>
          </p:nvPr>
        </p:nvSpPr>
        <p:spPr>
          <a:xfrm>
            <a:off x="1577275" y="-4"/>
            <a:ext cx="8037300" cy="1518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Laser Target-Shooting</a:t>
            </a:r>
            <a:endParaRPr/>
          </a:p>
        </p:txBody>
      </p:sp>
      <p:pic>
        <p:nvPicPr>
          <p:cNvPr id="473" name="Google Shape;473;g1e14ac7aa86_0_0"/>
          <p:cNvPicPr preferRelativeResize="0"/>
          <p:nvPr/>
        </p:nvPicPr>
        <p:blipFill rotWithShape="1">
          <a:blip r:embed="rId3">
            <a:alphaModFix/>
          </a:blip>
          <a:srcRect b="0" l="0" r="0" t="0"/>
          <a:stretch/>
        </p:blipFill>
        <p:spPr>
          <a:xfrm>
            <a:off x="10408417" y="0"/>
            <a:ext cx="1783583" cy="2387700"/>
          </a:xfrm>
          <a:prstGeom prst="rect">
            <a:avLst/>
          </a:prstGeom>
          <a:noFill/>
          <a:ln>
            <a:noFill/>
          </a:ln>
        </p:spPr>
      </p:pic>
      <p:sp>
        <p:nvSpPr>
          <p:cNvPr id="474" name="Google Shape;474;g1e14ac7aa86_0_0"/>
          <p:cNvSpPr txBox="1"/>
          <p:nvPr>
            <p:ph idx="4294967295" type="subTitle"/>
          </p:nvPr>
        </p:nvSpPr>
        <p:spPr>
          <a:xfrm>
            <a:off x="3747850" y="1709750"/>
            <a:ext cx="4441800" cy="16059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ctr">
              <a:lnSpc>
                <a:spcPct val="90000"/>
              </a:lnSpc>
              <a:spcBef>
                <a:spcPts val="0"/>
              </a:spcBef>
              <a:spcAft>
                <a:spcPts val="0"/>
              </a:spcAft>
              <a:buClr>
                <a:schemeClr val="dk1"/>
              </a:buClr>
              <a:buSzPct val="85714"/>
              <a:buNone/>
            </a:pPr>
            <a:r>
              <a:t/>
            </a:r>
            <a:endParaRPr/>
          </a:p>
          <a:p>
            <a:pPr indent="0" lvl="0" marL="0" rtl="0" algn="ctr">
              <a:lnSpc>
                <a:spcPct val="90000"/>
              </a:lnSpc>
              <a:spcBef>
                <a:spcPts val="1000"/>
              </a:spcBef>
              <a:spcAft>
                <a:spcPts val="0"/>
              </a:spcAft>
              <a:buClr>
                <a:schemeClr val="dk1"/>
              </a:buClr>
              <a:buSzPct val="85714"/>
              <a:buNone/>
            </a:pPr>
            <a:r>
              <a:rPr lang="en-US"/>
              <a:t>Group 6</a:t>
            </a:r>
            <a:endParaRPr/>
          </a:p>
          <a:p>
            <a:pPr indent="0" lvl="0" marL="0" rtl="0" algn="ctr">
              <a:lnSpc>
                <a:spcPct val="90000"/>
              </a:lnSpc>
              <a:spcBef>
                <a:spcPts val="1000"/>
              </a:spcBef>
              <a:spcAft>
                <a:spcPts val="0"/>
              </a:spcAft>
              <a:buClr>
                <a:schemeClr val="dk1"/>
              </a:buClr>
              <a:buSzPct val="85714"/>
              <a:buNone/>
            </a:pPr>
            <a:r>
              <a:rPr lang="en-US"/>
              <a:t>Cameron Vo – Optical Engineering</a:t>
            </a:r>
            <a:endParaRPr/>
          </a:p>
          <a:p>
            <a:pPr indent="0" lvl="0" marL="0" rtl="0" algn="ctr">
              <a:lnSpc>
                <a:spcPct val="90000"/>
              </a:lnSpc>
              <a:spcBef>
                <a:spcPts val="1000"/>
              </a:spcBef>
              <a:spcAft>
                <a:spcPts val="0"/>
              </a:spcAft>
              <a:buClr>
                <a:schemeClr val="dk1"/>
              </a:buClr>
              <a:buSzPct val="85714"/>
              <a:buNone/>
            </a:pPr>
            <a:r>
              <a:rPr lang="en-US"/>
              <a:t>Eltholad Orelien – Electrical Engineering</a:t>
            </a:r>
            <a:endParaRPr/>
          </a:p>
          <a:p>
            <a:pPr indent="0" lvl="0" marL="0" rtl="0" algn="ctr">
              <a:lnSpc>
                <a:spcPct val="90000"/>
              </a:lnSpc>
              <a:spcBef>
                <a:spcPts val="1000"/>
              </a:spcBef>
              <a:spcAft>
                <a:spcPts val="0"/>
              </a:spcAft>
              <a:buClr>
                <a:schemeClr val="dk1"/>
              </a:buClr>
              <a:buSzPct val="85714"/>
              <a:buNone/>
            </a:pPr>
            <a:r>
              <a:rPr lang="en-US"/>
              <a:t>David Johnson – Electrical Engineering</a:t>
            </a:r>
            <a:endParaRPr/>
          </a:p>
          <a:p>
            <a:pPr indent="0" lvl="0" marL="0" rtl="0" algn="ctr">
              <a:lnSpc>
                <a:spcPct val="90000"/>
              </a:lnSpc>
              <a:spcBef>
                <a:spcPts val="1000"/>
              </a:spcBef>
              <a:spcAft>
                <a:spcPts val="0"/>
              </a:spcAft>
              <a:buClr>
                <a:schemeClr val="dk1"/>
              </a:buClr>
              <a:buSzPct val="85714"/>
              <a:buNone/>
            </a:pPr>
            <a:r>
              <a:rPr lang="en-US"/>
              <a:t>Quang Pham – Computer Engineering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1dbf0e4db10_0_4"/>
          <p:cNvSpPr txBox="1"/>
          <p:nvPr>
            <p:ph idx="1" type="body"/>
          </p:nvPr>
        </p:nvSpPr>
        <p:spPr>
          <a:xfrm>
            <a:off x="838200" y="1825625"/>
            <a:ext cx="77517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IR Receivers</a:t>
            </a:r>
            <a:endParaRPr/>
          </a:p>
          <a:p>
            <a:pPr indent="-292100" lvl="1" marL="685800" rtl="0" algn="l">
              <a:lnSpc>
                <a:spcPct val="90000"/>
              </a:lnSpc>
              <a:spcBef>
                <a:spcPts val="1000"/>
              </a:spcBef>
              <a:spcAft>
                <a:spcPts val="0"/>
              </a:spcAft>
              <a:buClr>
                <a:schemeClr val="dk1"/>
              </a:buClr>
              <a:buSzPts val="2800"/>
              <a:buChar char="•"/>
            </a:pPr>
            <a:r>
              <a:rPr lang="en-US"/>
              <a:t>Only detects modulated light at the IR laser frequency</a:t>
            </a:r>
            <a:endParaRPr/>
          </a:p>
          <a:p>
            <a:pPr indent="-228600" lvl="0" marL="228600" rtl="0" algn="l">
              <a:lnSpc>
                <a:spcPct val="90000"/>
              </a:lnSpc>
              <a:spcBef>
                <a:spcPts val="1000"/>
              </a:spcBef>
              <a:spcAft>
                <a:spcPts val="0"/>
              </a:spcAft>
              <a:buSzPts val="1800"/>
              <a:buChar char="•"/>
            </a:pPr>
            <a:r>
              <a:rPr lang="en-US"/>
              <a:t>LEDs</a:t>
            </a:r>
            <a:endParaRPr/>
          </a:p>
          <a:p>
            <a:pPr indent="-228600" lvl="1" marL="685800" rtl="0" algn="l">
              <a:lnSpc>
                <a:spcPct val="90000"/>
              </a:lnSpc>
              <a:spcBef>
                <a:spcPts val="1000"/>
              </a:spcBef>
              <a:spcAft>
                <a:spcPts val="0"/>
              </a:spcAft>
              <a:buSzPts val="1800"/>
              <a:buChar char="•"/>
            </a:pPr>
            <a:r>
              <a:rPr lang="en-US"/>
              <a:t>Lights up when the laser is detected by a receiver</a:t>
            </a:r>
            <a:endParaRPr/>
          </a:p>
          <a:p>
            <a:pPr indent="-228600" lvl="0" marL="228600" rtl="0" algn="l">
              <a:lnSpc>
                <a:spcPct val="90000"/>
              </a:lnSpc>
              <a:spcBef>
                <a:spcPts val="1000"/>
              </a:spcBef>
              <a:spcAft>
                <a:spcPts val="0"/>
              </a:spcAft>
              <a:buSzPts val="1800"/>
              <a:buChar char="•"/>
            </a:pPr>
            <a:r>
              <a:rPr lang="en-US" sz="2800"/>
              <a:t>Built-in Concave Lenses</a:t>
            </a:r>
            <a:endParaRPr sz="2800"/>
          </a:p>
          <a:p>
            <a:pPr indent="-228600" lvl="1" marL="685800" rtl="0" algn="l">
              <a:lnSpc>
                <a:spcPct val="90000"/>
              </a:lnSpc>
              <a:spcBef>
                <a:spcPts val="1000"/>
              </a:spcBef>
              <a:spcAft>
                <a:spcPts val="0"/>
              </a:spcAft>
              <a:buSzPts val="1800"/>
              <a:buChar char="•"/>
            </a:pPr>
            <a:r>
              <a:rPr lang="en-US" sz="2400"/>
              <a:t>Reduce optical </a:t>
            </a:r>
            <a:r>
              <a:rPr lang="en-US"/>
              <a:t>and thermal </a:t>
            </a:r>
            <a:r>
              <a:rPr lang="en-US" sz="2400"/>
              <a:t>noise and expand the beam further</a:t>
            </a:r>
            <a:endParaRPr sz="2800"/>
          </a:p>
          <a:p>
            <a:pPr indent="-228600" lvl="0" marL="228600" rtl="0" algn="l">
              <a:lnSpc>
                <a:spcPct val="90000"/>
              </a:lnSpc>
              <a:spcBef>
                <a:spcPts val="1000"/>
              </a:spcBef>
              <a:spcAft>
                <a:spcPts val="0"/>
              </a:spcAft>
              <a:buSzPts val="1800"/>
              <a:buChar char="•"/>
            </a:pPr>
            <a:r>
              <a:rPr lang="en-US"/>
              <a:t>Pairs to smartphone app with Bluetooth</a:t>
            </a:r>
            <a:endParaRPr/>
          </a:p>
          <a:p>
            <a:pPr indent="-228600" lvl="1" marL="685800" rtl="0" algn="l">
              <a:lnSpc>
                <a:spcPct val="90000"/>
              </a:lnSpc>
              <a:spcBef>
                <a:spcPts val="1000"/>
              </a:spcBef>
              <a:spcAft>
                <a:spcPts val="0"/>
              </a:spcAft>
              <a:buSzPts val="1800"/>
              <a:buChar char="•"/>
            </a:pPr>
            <a:r>
              <a:rPr lang="en-US"/>
              <a:t>Keeps track of score and used for setting up systems</a:t>
            </a:r>
            <a:endParaRPr/>
          </a:p>
        </p:txBody>
      </p:sp>
      <p:sp>
        <p:nvSpPr>
          <p:cNvPr id="121" name="Google Shape;121;g1dbf0e4db10_0_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Objectives - Target Board</a:t>
            </a:r>
            <a:endParaRPr/>
          </a:p>
        </p:txBody>
      </p:sp>
      <p:pic>
        <p:nvPicPr>
          <p:cNvPr id="122" name="Google Shape;122;g1dbf0e4db10_0_4"/>
          <p:cNvPicPr preferRelativeResize="0"/>
          <p:nvPr/>
        </p:nvPicPr>
        <p:blipFill rotWithShape="1">
          <a:blip r:embed="rId3">
            <a:alphaModFix/>
          </a:blip>
          <a:srcRect b="51293" l="0" r="0" t="6294"/>
          <a:stretch/>
        </p:blipFill>
        <p:spPr>
          <a:xfrm>
            <a:off x="8496300" y="3152750"/>
            <a:ext cx="3695700" cy="1993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graphicFrame>
        <p:nvGraphicFramePr>
          <p:cNvPr id="128" name="Google Shape;128;p6"/>
          <p:cNvGraphicFramePr/>
          <p:nvPr/>
        </p:nvGraphicFramePr>
        <p:xfrm>
          <a:off x="46025" y="-12"/>
          <a:ext cx="3000000" cy="3000000"/>
        </p:xfrm>
        <a:graphic>
          <a:graphicData uri="http://schemas.openxmlformats.org/drawingml/2006/table">
            <a:tbl>
              <a:tblPr>
                <a:noFill/>
                <a:tableStyleId>{CB2C48E6-C551-44D7-9030-8C52CF48CC7F}</a:tableStyleId>
              </a:tblPr>
              <a:tblGrid>
                <a:gridCol w="2166125"/>
                <a:gridCol w="6778475"/>
                <a:gridCol w="2819700"/>
              </a:tblGrid>
              <a:tr h="12700">
                <a:tc>
                  <a:txBody>
                    <a:bodyPr/>
                    <a:lstStyle/>
                    <a:p>
                      <a:pPr indent="0" lvl="0" marL="0" marR="0" rtl="0" algn="l">
                        <a:lnSpc>
                          <a:spcPct val="100000"/>
                        </a:lnSpc>
                        <a:spcBef>
                          <a:spcPts val="0"/>
                        </a:spcBef>
                        <a:spcAft>
                          <a:spcPts val="0"/>
                        </a:spcAft>
                        <a:buClr>
                          <a:srgbClr val="000000"/>
                        </a:buClr>
                        <a:buSzPts val="1800"/>
                        <a:buFont typeface="Arial"/>
                        <a:buNone/>
                      </a:pPr>
                      <a:r>
                        <a:rPr b="1" lang="en-US" sz="1350" u="none" cap="none" strike="noStrike">
                          <a:solidFill>
                            <a:srgbClr val="232629"/>
                          </a:solidFill>
                          <a:highlight>
                            <a:srgbClr val="FFFFFF"/>
                          </a:highlight>
                        </a:rPr>
                        <a:t>Requirement ID</a:t>
                      </a:r>
                      <a:endParaRPr b="1" sz="1350" u="none" cap="none" strike="noStrike">
                        <a:solidFill>
                          <a:srgbClr val="232629"/>
                        </a:solidFill>
                        <a:highlight>
                          <a:srgbClr val="FFFFFF"/>
                        </a:highlight>
                      </a:endParaRPr>
                    </a:p>
                  </a:txBody>
                  <a:tcPr marT="63500" marB="63500" marR="63500" marL="63500"/>
                </a:tc>
                <a:tc gridSpan="2">
                  <a:txBody>
                    <a:bodyPr/>
                    <a:lstStyle/>
                    <a:p>
                      <a:pPr indent="0" lvl="0" marL="0" marR="0" rtl="0" algn="ctr">
                        <a:lnSpc>
                          <a:spcPct val="100000"/>
                        </a:lnSpc>
                        <a:spcBef>
                          <a:spcPts val="0"/>
                        </a:spcBef>
                        <a:spcAft>
                          <a:spcPts val="0"/>
                        </a:spcAft>
                        <a:buClr>
                          <a:srgbClr val="000000"/>
                        </a:buClr>
                        <a:buSzPts val="1700"/>
                        <a:buFont typeface="Arial"/>
                        <a:buNone/>
                      </a:pPr>
                      <a:r>
                        <a:rPr b="1" lang="en-US" sz="1350" u="none" cap="none" strike="noStrike">
                          <a:solidFill>
                            <a:srgbClr val="232629"/>
                          </a:solidFill>
                          <a:highlight>
                            <a:srgbClr val="FFFFFF"/>
                          </a:highlight>
                        </a:rPr>
                        <a:t>Requirement/Specification</a:t>
                      </a:r>
                      <a:endParaRPr b="1" sz="1350" u="none" cap="none" strike="noStrike">
                        <a:solidFill>
                          <a:srgbClr val="232629"/>
                        </a:solidFill>
                        <a:highlight>
                          <a:srgbClr val="FFFFFF"/>
                        </a:highlight>
                      </a:endParaRPr>
                    </a:p>
                  </a:txBody>
                  <a:tcPr marT="63500" marB="63500" marR="63500" marL="63500"/>
                </a:tc>
                <a:tc hMerge="1"/>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1.0</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not exceed 10 lbs with all internal components.</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5 - 10 pounds</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1.1</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be pairable with a phone through Bluetooth and be recognized by the mobile app.</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Bluetooth 5.0 or Bluetooth Low Energy</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1.2</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be powered by batteries that can be recharged with a compatible plug. </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9V Lithium Battery(s)</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1.3</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The system needs to perform at the shortest time interval between the pulling of the trigger and the visual response of the target. </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&lt; 1 second</a:t>
                      </a:r>
                      <a:endParaRPr b="1" sz="1350" u="sng" cap="none" strike="noStrike">
                        <a:solidFill>
                          <a:srgbClr val="232629"/>
                        </a:solidFill>
                        <a:highlight>
                          <a:srgbClr val="FFFFFF"/>
                        </a:highlight>
                      </a:endParaRPr>
                    </a:p>
                  </a:txBody>
                  <a:tcPr marT="63500" marB="63500" marR="63500" marL="63500">
                    <a:solidFill>
                      <a:srgbClr val="FFF2CC"/>
                    </a:solidFill>
                  </a:tcPr>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1.4</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a:t>
                      </a:r>
                      <a:r>
                        <a:rPr lang="en-US" sz="1350">
                          <a:solidFill>
                            <a:srgbClr val="232629"/>
                          </a:solidFill>
                          <a:highlight>
                            <a:srgbClr val="FFFFFF"/>
                          </a:highlight>
                        </a:rPr>
                        <a:t>laser target shooting </a:t>
                      </a:r>
                      <a:r>
                        <a:rPr lang="en-US" sz="1350" u="none" cap="none" strike="noStrike">
                          <a:solidFill>
                            <a:srgbClr val="232629"/>
                          </a:solidFill>
                          <a:highlight>
                            <a:srgbClr val="FFFFFF"/>
                          </a:highlight>
                        </a:rPr>
                        <a:t>system </a:t>
                      </a:r>
                      <a:r>
                        <a:rPr lang="en-US" sz="1350">
                          <a:solidFill>
                            <a:srgbClr val="232629"/>
                          </a:solidFill>
                          <a:highlight>
                            <a:srgbClr val="FFFFFF"/>
                          </a:highlight>
                        </a:rPr>
                        <a:t>idle power should be low.</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a:solidFill>
                            <a:srgbClr val="232629"/>
                          </a:solidFill>
                          <a:highlight>
                            <a:srgbClr val="FFFFFF"/>
                          </a:highlight>
                        </a:rPr>
                        <a:t>Rifle- 1Wh</a:t>
                      </a:r>
                      <a:endParaRPr sz="1350">
                        <a:solidFill>
                          <a:srgbClr val="232629"/>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rPr lang="en-US" sz="1350">
                          <a:solidFill>
                            <a:srgbClr val="232629"/>
                          </a:solidFill>
                          <a:highlight>
                            <a:srgbClr val="FFFFFF"/>
                          </a:highlight>
                        </a:rPr>
                        <a:t>Target- 0.5Wh</a:t>
                      </a:r>
                      <a:endParaRPr sz="1350">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1.5</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The system should be in “ready for use” state within a short time after startup.</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&lt; 1 minute</a:t>
                      </a:r>
                      <a:endParaRPr b="1" sz="1350" u="sng" cap="none" strike="noStrike">
                        <a:solidFill>
                          <a:srgbClr val="232629"/>
                        </a:solidFill>
                        <a:highlight>
                          <a:srgbClr val="FFFFFF"/>
                        </a:highlight>
                      </a:endParaRPr>
                    </a:p>
                  </a:txBody>
                  <a:tcPr marT="63500" marB="63500" marR="63500" marL="63500">
                    <a:solidFill>
                      <a:srgbClr val="FFF2CC"/>
                    </a:solidFill>
                  </a:tcPr>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1.6</a:t>
                      </a:r>
                      <a:endParaRPr sz="1350" u="none" cap="none" strike="noStrike">
                        <a:solidFill>
                          <a:srgbClr val="232629"/>
                        </a:solidFill>
                        <a:highlight>
                          <a:srgbClr val="FFFFFF"/>
                        </a:highlight>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should have the controller stay running at a high uptime.</a:t>
                      </a:r>
                      <a:endParaRPr sz="1350" u="none" cap="none" strike="noStrike">
                        <a:solidFill>
                          <a:srgbClr val="232629"/>
                        </a:solidFill>
                        <a:highlight>
                          <a:srgbClr val="FFFFFF"/>
                        </a:highlight>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&gt; 4 hours</a:t>
                      </a:r>
                      <a:endParaRPr sz="1350" u="none" cap="none" strike="noStrike">
                        <a:solidFill>
                          <a:srgbClr val="232629"/>
                        </a:solidFill>
                        <a:highlight>
                          <a:srgbClr val="FFFFFF"/>
                        </a:highlight>
                      </a:endParaRPr>
                    </a:p>
                  </a:txBody>
                  <a:tcPr marT="63500" marB="63500" marR="63500" marL="63500">
                    <a:solidFill>
                      <a:schemeClr val="lt1"/>
                    </a:solidFill>
                  </a:tcPr>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1.7</a:t>
                      </a:r>
                      <a:endParaRPr sz="1350" u="none" cap="none" strike="noStrike">
                        <a:solidFill>
                          <a:srgbClr val="232629"/>
                        </a:solidFill>
                        <a:highlight>
                          <a:srgbClr val="FFFFFF"/>
                        </a:highlight>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should operate without overheating.</a:t>
                      </a:r>
                      <a:endParaRPr sz="1350" u="none" cap="none" strike="noStrike">
                        <a:solidFill>
                          <a:srgbClr val="232629"/>
                        </a:solidFill>
                        <a:highlight>
                          <a:srgbClr val="FFFFFF"/>
                        </a:highlight>
                      </a:endParaRPr>
                    </a:p>
                  </a:txBody>
                  <a:tcPr marT="63500" marB="63500" marR="63500" marL="63500">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&lt; 50 °C</a:t>
                      </a:r>
                      <a:endParaRPr sz="1350" u="none" cap="none" strike="noStrike">
                        <a:solidFill>
                          <a:srgbClr val="232629"/>
                        </a:solidFill>
                        <a:highlight>
                          <a:srgbClr val="FFFFFF"/>
                        </a:highlight>
                      </a:endParaRPr>
                    </a:p>
                  </a:txBody>
                  <a:tcPr marT="63500" marB="63500" marR="63500" marL="63500">
                    <a:solidFill>
                      <a:schemeClr val="lt1"/>
                    </a:solidFill>
                  </a:tcPr>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1.8</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include a mountable rifle scope with high resolving power</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&gt; 3.5x magnification</a:t>
                      </a:r>
                      <a:endParaRPr sz="1350" u="none" cap="none" strike="noStrike">
                        <a:solidFill>
                          <a:srgbClr val="232629"/>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&lt;0.15 mrad angular resolution</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1.9</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The system will be able to fully function at a long distance between the rifle and target board.</a:t>
                      </a:r>
                      <a:endParaRPr b="1" sz="1350" u="sng" cap="none" strike="noStrike">
                        <a:solidFill>
                          <a:srgbClr val="232629"/>
                        </a:solidFill>
                        <a:highlight>
                          <a:srgbClr val="FFFFFF"/>
                        </a:highlight>
                      </a:endParaRPr>
                    </a:p>
                  </a:txBody>
                  <a:tcPr marT="63500" marB="63500" marR="63500" marL="63500">
                    <a:solidFill>
                      <a:srgbClr val="FFF2C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350" u="sng" cap="none" strike="noStrike">
                          <a:solidFill>
                            <a:srgbClr val="232629"/>
                          </a:solidFill>
                          <a:highlight>
                            <a:srgbClr val="FFFFFF"/>
                          </a:highlight>
                        </a:rPr>
                        <a:t>&gt;15m</a:t>
                      </a:r>
                      <a:endParaRPr b="1" sz="1350" u="sng" cap="none" strike="noStrike">
                        <a:solidFill>
                          <a:srgbClr val="232629"/>
                        </a:solidFill>
                        <a:highlight>
                          <a:srgbClr val="FFFFFF"/>
                        </a:highlight>
                      </a:endParaRPr>
                    </a:p>
                  </a:txBody>
                  <a:tcPr marT="63500" marB="63500" marR="63500" marL="63500">
                    <a:solidFill>
                      <a:srgbClr val="FFF2CC"/>
                    </a:solidFill>
                  </a:tcPr>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1.10</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emit a laser beam that has low divergence such that it can be used accurately at long ranges.</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&lt;1.5 mm per meter (1.5 mrad)</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1.11</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output a laser spot size that is small enough to ensure accurate shot placement on the target board.</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&lt;40 mm at 15m target distance</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1.12</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emit a laser beam that is considered low-risk for eye safety.</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Class 3R (&lt;5 mW)</a:t>
                      </a:r>
                      <a:endParaRPr sz="1350" u="none" cap="none" strike="noStrike">
                        <a:solidFill>
                          <a:srgbClr val="232629"/>
                        </a:solidFill>
                        <a:highlight>
                          <a:srgbClr val="FFFFFF"/>
                        </a:highlight>
                      </a:endParaRPr>
                    </a:p>
                  </a:txBody>
                  <a:tcPr marT="63500" marB="63500" marR="63500" marL="63500"/>
                </a:tc>
              </a:tr>
              <a:tr h="12700">
                <a:tc>
                  <a:txBody>
                    <a:bodyPr/>
                    <a:lstStyle/>
                    <a:p>
                      <a:pPr indent="0" lvl="0" marL="0" marR="0" rtl="0" algn="ctr">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1.13</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The system will use a 3D printed target board that is large enough to be clearly visible at long ranges while also being portable</a:t>
                      </a:r>
                      <a:endParaRPr sz="1350" u="none" cap="none" strike="noStrike">
                        <a:solidFill>
                          <a:srgbClr val="232629"/>
                        </a:solidFill>
                        <a:highlight>
                          <a:srgbClr val="FFFFFF"/>
                        </a:highlight>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&gt; </a:t>
                      </a:r>
                      <a:r>
                        <a:rPr lang="en-US" sz="1350">
                          <a:solidFill>
                            <a:srgbClr val="232629"/>
                          </a:solidFill>
                          <a:highlight>
                            <a:srgbClr val="FFFFFF"/>
                          </a:highlight>
                        </a:rPr>
                        <a:t>200mm x 200mm</a:t>
                      </a:r>
                      <a:endParaRPr sz="1350" u="none" cap="none" strike="noStrike">
                        <a:solidFill>
                          <a:srgbClr val="232629"/>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rPr lang="en-US" sz="1350" u="none" cap="none" strike="noStrike">
                          <a:solidFill>
                            <a:srgbClr val="232629"/>
                          </a:solidFill>
                          <a:highlight>
                            <a:srgbClr val="FFFFFF"/>
                          </a:highlight>
                        </a:rPr>
                        <a:t>&lt; 10 lbs</a:t>
                      </a:r>
                      <a:endParaRPr sz="1350" u="none" cap="none" strike="noStrike">
                        <a:solidFill>
                          <a:srgbClr val="232629"/>
                        </a:solidFill>
                        <a:highlight>
                          <a:srgbClr val="FFFFFF"/>
                        </a:highlight>
                      </a:endParaRPr>
                    </a:p>
                  </a:txBody>
                  <a:tcPr marT="63500" marB="63500" marR="63500" marL="6350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type="title"/>
          </p:nvPr>
        </p:nvSpPr>
        <p:spPr>
          <a:xfrm>
            <a:off x="838200" y="365125"/>
            <a:ext cx="10737600" cy="1072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FF9900"/>
                </a:solidFill>
              </a:rPr>
              <a:t>Hardware Block Diagram</a:t>
            </a:r>
            <a:endParaRPr b="1">
              <a:solidFill>
                <a:srgbClr val="FF9900"/>
              </a:solidFill>
            </a:endParaRPr>
          </a:p>
        </p:txBody>
      </p:sp>
      <p:pic>
        <p:nvPicPr>
          <p:cNvPr id="135" name="Google Shape;135;p7"/>
          <p:cNvPicPr preferRelativeResize="0"/>
          <p:nvPr/>
        </p:nvPicPr>
        <p:blipFill>
          <a:blip r:embed="rId3">
            <a:alphaModFix/>
          </a:blip>
          <a:stretch>
            <a:fillRect/>
          </a:stretch>
        </p:blipFill>
        <p:spPr>
          <a:xfrm>
            <a:off x="781100" y="2279500"/>
            <a:ext cx="10077450" cy="428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8"/>
          <p:cNvSpPr txBox="1"/>
          <p:nvPr>
            <p:ph type="title"/>
          </p:nvPr>
        </p:nvSpPr>
        <p:spPr>
          <a:xfrm>
            <a:off x="838199" y="291090"/>
            <a:ext cx="10515599" cy="9326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solidFill>
                  <a:schemeClr val="accent2"/>
                </a:solidFill>
              </a:rPr>
              <a:t>Software Block Diagram</a:t>
            </a:r>
            <a:endParaRPr b="1">
              <a:solidFill>
                <a:schemeClr val="accent2"/>
              </a:solidFill>
            </a:endParaRPr>
          </a:p>
        </p:txBody>
      </p:sp>
      <p:pic>
        <p:nvPicPr>
          <p:cNvPr id="142" name="Google Shape;142;p8"/>
          <p:cNvPicPr preferRelativeResize="0"/>
          <p:nvPr/>
        </p:nvPicPr>
        <p:blipFill rotWithShape="1">
          <a:blip r:embed="rId3">
            <a:alphaModFix/>
          </a:blip>
          <a:srcRect b="0" l="0" r="0" t="0"/>
          <a:stretch/>
        </p:blipFill>
        <p:spPr>
          <a:xfrm>
            <a:off x="1387825" y="1223775"/>
            <a:ext cx="9416359" cy="5634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Software Design Tools: Mobile Application</a:t>
            </a:r>
            <a:endParaRPr/>
          </a:p>
        </p:txBody>
      </p:sp>
      <p:pic>
        <p:nvPicPr>
          <p:cNvPr id="149" name="Google Shape;149;p9"/>
          <p:cNvPicPr preferRelativeResize="0"/>
          <p:nvPr/>
        </p:nvPicPr>
        <p:blipFill rotWithShape="1">
          <a:blip r:embed="rId3">
            <a:alphaModFix/>
          </a:blip>
          <a:srcRect b="0" l="0" r="0" t="0"/>
          <a:stretch/>
        </p:blipFill>
        <p:spPr>
          <a:xfrm>
            <a:off x="1308525" y="1690824"/>
            <a:ext cx="1265701" cy="1897626"/>
          </a:xfrm>
          <a:prstGeom prst="rect">
            <a:avLst/>
          </a:prstGeom>
          <a:noFill/>
          <a:ln>
            <a:noFill/>
          </a:ln>
        </p:spPr>
      </p:pic>
      <p:pic>
        <p:nvPicPr>
          <p:cNvPr id="150" name="Google Shape;150;p9"/>
          <p:cNvPicPr preferRelativeResize="0"/>
          <p:nvPr/>
        </p:nvPicPr>
        <p:blipFill rotWithShape="1">
          <a:blip r:embed="rId4">
            <a:alphaModFix/>
          </a:blip>
          <a:srcRect b="0" l="0" r="0" t="0"/>
          <a:stretch/>
        </p:blipFill>
        <p:spPr>
          <a:xfrm>
            <a:off x="3025525" y="1690825"/>
            <a:ext cx="2583600" cy="1697650"/>
          </a:xfrm>
          <a:prstGeom prst="rect">
            <a:avLst/>
          </a:prstGeom>
          <a:noFill/>
          <a:ln>
            <a:noFill/>
          </a:ln>
        </p:spPr>
      </p:pic>
      <p:sp>
        <p:nvSpPr>
          <p:cNvPr id="151" name="Google Shape;151;p9"/>
          <p:cNvSpPr txBox="1"/>
          <p:nvPr/>
        </p:nvSpPr>
        <p:spPr>
          <a:xfrm>
            <a:off x="1308525" y="3657950"/>
            <a:ext cx="126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Figma</a:t>
            </a:r>
            <a:endParaRPr b="0" i="0" sz="1400" u="none" cap="none" strike="noStrike">
              <a:solidFill>
                <a:srgbClr val="000000"/>
              </a:solidFill>
              <a:latin typeface="Calibri"/>
              <a:ea typeface="Calibri"/>
              <a:cs typeface="Calibri"/>
              <a:sym typeface="Calibri"/>
            </a:endParaRPr>
          </a:p>
        </p:txBody>
      </p:sp>
      <p:pic>
        <p:nvPicPr>
          <p:cNvPr id="152" name="Google Shape;152;p9"/>
          <p:cNvPicPr preferRelativeResize="0"/>
          <p:nvPr/>
        </p:nvPicPr>
        <p:blipFill rotWithShape="1">
          <a:blip r:embed="rId5">
            <a:alphaModFix/>
          </a:blip>
          <a:srcRect b="0" l="0" r="0" t="0"/>
          <a:stretch/>
        </p:blipFill>
        <p:spPr>
          <a:xfrm>
            <a:off x="3309500" y="3875150"/>
            <a:ext cx="2583601" cy="2583601"/>
          </a:xfrm>
          <a:prstGeom prst="rect">
            <a:avLst/>
          </a:prstGeom>
          <a:noFill/>
          <a:ln>
            <a:noFill/>
          </a:ln>
        </p:spPr>
      </p:pic>
      <p:pic>
        <p:nvPicPr>
          <p:cNvPr id="153" name="Google Shape;153;p9"/>
          <p:cNvPicPr preferRelativeResize="0"/>
          <p:nvPr/>
        </p:nvPicPr>
        <p:blipFill rotWithShape="1">
          <a:blip r:embed="rId6">
            <a:alphaModFix/>
          </a:blip>
          <a:srcRect b="0" l="0" r="0" t="0"/>
          <a:stretch/>
        </p:blipFill>
        <p:spPr>
          <a:xfrm>
            <a:off x="838188" y="4587775"/>
            <a:ext cx="2206374" cy="1158350"/>
          </a:xfrm>
          <a:prstGeom prst="rect">
            <a:avLst/>
          </a:prstGeom>
          <a:noFill/>
          <a:ln>
            <a:noFill/>
          </a:ln>
        </p:spPr>
      </p:pic>
      <p:graphicFrame>
        <p:nvGraphicFramePr>
          <p:cNvPr id="154" name="Google Shape;154;p9"/>
          <p:cNvGraphicFramePr/>
          <p:nvPr/>
        </p:nvGraphicFramePr>
        <p:xfrm>
          <a:off x="6060400" y="1814300"/>
          <a:ext cx="3000000" cy="3000000"/>
        </p:xfrm>
        <a:graphic>
          <a:graphicData uri="http://schemas.openxmlformats.org/drawingml/2006/table">
            <a:tbl>
              <a:tblPr>
                <a:noFill/>
                <a:tableStyleId>{13E0898F-770A-4C79-AFF8-62AB27FF59DC}</a:tableStyleId>
              </a:tblPr>
              <a:tblGrid>
                <a:gridCol w="2742975"/>
                <a:gridCol w="2742975"/>
              </a:tblGrid>
              <a:tr h="928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Tools</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Features</a:t>
                      </a:r>
                      <a:endParaRPr sz="1400" u="none" cap="none" strike="noStrike"/>
                    </a:p>
                  </a:txBody>
                  <a:tcPr marT="91425" marB="91425" marR="91425" marL="91425"/>
                </a:tc>
              </a:tr>
              <a:tr h="928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Figma</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Multiple devices screen size</a:t>
                      </a:r>
                      <a:endParaRPr sz="1400" u="none" cap="none" strike="noStrike"/>
                    </a:p>
                  </a:txBody>
                  <a:tcPr marT="91425" marB="91425" marR="91425" marL="91425"/>
                </a:tc>
              </a:tr>
              <a:tr h="928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Arduino IDE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built-in libraries and example codes. Open source.</a:t>
                      </a:r>
                      <a:endParaRPr sz="1400" u="none" cap="none" strike="noStrike"/>
                    </a:p>
                  </a:txBody>
                  <a:tcPr marT="91425" marB="91425" marR="91425" marL="91425"/>
                </a:tc>
              </a:tr>
              <a:tr h="928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Visual Studio Code</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Built-in support for development applications. Great extensions to customize the edit-build-debug experience.</a:t>
                      </a:r>
                      <a:endParaRPr sz="1400" u="none" cap="none" strike="noStrike"/>
                    </a:p>
                  </a:txBody>
                  <a:tcPr marT="91425" marB="91425" marR="91425" marL="91425"/>
                </a:tc>
              </a:tr>
              <a:tr h="9289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React Native Framework</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Open source, reusability components, similar structures to React JS</a:t>
                      </a:r>
                      <a:endParaRPr sz="1400" u="none" cap="none" strike="noStrike"/>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2022-01-31T03:13:55Z</dcterms:created>
  <dc:creator>Anna Malaj;Thomas Stoeckert;Rachel Goodman;Jamauri Balzourt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0x0101008FA3C50998040F4788940A3B885C6628</vt:lpwstr>
  </property>
</Properties>
</file>